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86" r:id="rId4"/>
    <p:sldId id="320" r:id="rId5"/>
    <p:sldId id="315" r:id="rId6"/>
    <p:sldId id="319" r:id="rId7"/>
    <p:sldId id="321" r:id="rId8"/>
    <p:sldId id="317" r:id="rId9"/>
    <p:sldId id="322" r:id="rId10"/>
    <p:sldId id="324" r:id="rId11"/>
    <p:sldId id="323" r:id="rId12"/>
    <p:sldId id="318" r:id="rId13"/>
    <p:sldId id="325" r:id="rId14"/>
    <p:sldId id="296" r:id="rId15"/>
    <p:sldId id="303" r:id="rId16"/>
  </p:sldIdLst>
  <p:sldSz cx="12192000" cy="6858000"/>
  <p:notesSz cx="6858000" cy="9144000"/>
  <p:embeddedFontLst>
    <p:embeddedFont>
      <p:font typeface="1훈왼손잡이 Regular" panose="0202060302010102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배달의민족 한나체 Pro" panose="020B0600000101010101" pitchFamily="50" charset="-127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" initials="" lastIdx="1" clrIdx="0">
    <p:extLst>
      <p:ext uri="{19B8F6BF-5375-455C-9EA6-DF929625EA0E}">
        <p15:presenceInfo xmlns:p15="http://schemas.microsoft.com/office/powerpoint/2012/main" userId="8b057079587748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F6000"/>
    <a:srgbClr val="F8FA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1" autoAdjust="0"/>
    <p:restoredTop sz="87354" autoAdjust="0"/>
  </p:normalViewPr>
  <p:slideViewPr>
    <p:cSldViewPr snapToGrid="0">
      <p:cViewPr varScale="1">
        <p:scale>
          <a:sx n="100" d="100"/>
          <a:sy n="100" d="100"/>
        </p:scale>
        <p:origin x="10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9F5937-9FC2-41AF-B56C-A0623A5157A7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B3017-F4DA-4323-8F93-5EF2975577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4819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1975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2135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912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236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195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935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763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983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55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567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601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9B3017-F4DA-4323-8F93-5EF29755772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720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650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75780" y="171450"/>
            <a:ext cx="8098506" cy="6529388"/>
          </a:xfrm>
          <a:custGeom>
            <a:avLst/>
            <a:gdLst>
              <a:gd name="connsiteX0" fmla="*/ 0 w 8098506"/>
              <a:gd name="connsiteY0" fmla="*/ 0 h 6529388"/>
              <a:gd name="connsiteX1" fmla="*/ 8098506 w 8098506"/>
              <a:gd name="connsiteY1" fmla="*/ 0 h 6529388"/>
              <a:gd name="connsiteX2" fmla="*/ 8098506 w 8098506"/>
              <a:gd name="connsiteY2" fmla="*/ 6529388 h 6529388"/>
              <a:gd name="connsiteX3" fmla="*/ 0 w 8098506"/>
              <a:gd name="connsiteY3" fmla="*/ 6529388 h 6529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98506" h="6529388">
                <a:moveTo>
                  <a:pt x="0" y="0"/>
                </a:moveTo>
                <a:lnTo>
                  <a:pt x="8098506" y="0"/>
                </a:lnTo>
                <a:lnTo>
                  <a:pt x="8098506" y="6529388"/>
                </a:lnTo>
                <a:lnTo>
                  <a:pt x="0" y="65293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24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50617" y="2835370"/>
            <a:ext cx="3619496" cy="3624498"/>
          </a:xfrm>
          <a:custGeom>
            <a:avLst/>
            <a:gdLst>
              <a:gd name="connsiteX0" fmla="*/ 2297113 w 4594226"/>
              <a:gd name="connsiteY0" fmla="*/ 0 h 4600576"/>
              <a:gd name="connsiteX1" fmla="*/ 4594226 w 4594226"/>
              <a:gd name="connsiteY1" fmla="*/ 2300288 h 4600576"/>
              <a:gd name="connsiteX2" fmla="*/ 2297113 w 4594226"/>
              <a:gd name="connsiteY2" fmla="*/ 4600576 h 4600576"/>
              <a:gd name="connsiteX3" fmla="*/ 0 w 4594226"/>
              <a:gd name="connsiteY3" fmla="*/ 2300288 h 4600576"/>
              <a:gd name="connsiteX4" fmla="*/ 2297113 w 4594226"/>
              <a:gd name="connsiteY4" fmla="*/ 0 h 4600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94226" h="4600576">
                <a:moveTo>
                  <a:pt x="2297113" y="0"/>
                </a:moveTo>
                <a:cubicBezTo>
                  <a:pt x="3565773" y="0"/>
                  <a:pt x="4594226" y="1029874"/>
                  <a:pt x="4594226" y="2300288"/>
                </a:cubicBezTo>
                <a:cubicBezTo>
                  <a:pt x="4594226" y="3570702"/>
                  <a:pt x="3565773" y="4600576"/>
                  <a:pt x="2297113" y="4600576"/>
                </a:cubicBezTo>
                <a:cubicBezTo>
                  <a:pt x="1028453" y="4600576"/>
                  <a:pt x="0" y="3570702"/>
                  <a:pt x="0" y="2300288"/>
                </a:cubicBezTo>
                <a:cubicBezTo>
                  <a:pt x="0" y="1029874"/>
                  <a:pt x="1028453" y="0"/>
                  <a:pt x="22971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5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3953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7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1"/>
          <p:cNvSpPr>
            <a:spLocks noChangeArrowheads="1"/>
          </p:cNvSpPr>
          <p:nvPr/>
        </p:nvSpPr>
        <p:spPr bwMode="auto">
          <a:xfrm>
            <a:off x="3795713" y="1128713"/>
            <a:ext cx="4594225" cy="4600575"/>
          </a:xfrm>
          <a:prstGeom prst="ellipse">
            <a:avLst/>
          </a:prstGeom>
          <a:solidFill>
            <a:srgbClr val="3834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951288" y="1284288"/>
            <a:ext cx="4284663" cy="4289425"/>
          </a:xfrm>
          <a:custGeom>
            <a:avLst/>
            <a:gdLst>
              <a:gd name="T0" fmla="*/ 831 w 1662"/>
              <a:gd name="T1" fmla="*/ 1662 h 1662"/>
              <a:gd name="T2" fmla="*/ 0 w 1662"/>
              <a:gd name="T3" fmla="*/ 831 h 1662"/>
              <a:gd name="T4" fmla="*/ 831 w 1662"/>
              <a:gd name="T5" fmla="*/ 0 h 1662"/>
              <a:gd name="T6" fmla="*/ 1662 w 1662"/>
              <a:gd name="T7" fmla="*/ 831 h 1662"/>
              <a:gd name="T8" fmla="*/ 831 w 1662"/>
              <a:gd name="T9" fmla="*/ 1662 h 1662"/>
              <a:gd name="T10" fmla="*/ 831 w 1662"/>
              <a:gd name="T11" fmla="*/ 12 h 1662"/>
              <a:gd name="T12" fmla="*/ 12 w 1662"/>
              <a:gd name="T13" fmla="*/ 831 h 1662"/>
              <a:gd name="T14" fmla="*/ 831 w 1662"/>
              <a:gd name="T15" fmla="*/ 1650 h 1662"/>
              <a:gd name="T16" fmla="*/ 1650 w 1662"/>
              <a:gd name="T17" fmla="*/ 831 h 1662"/>
              <a:gd name="T18" fmla="*/ 831 w 1662"/>
              <a:gd name="T19" fmla="*/ 12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2" h="1662">
                <a:moveTo>
                  <a:pt x="831" y="1662"/>
                </a:moveTo>
                <a:cubicBezTo>
                  <a:pt x="373" y="1662"/>
                  <a:pt x="0" y="1289"/>
                  <a:pt x="0" y="831"/>
                </a:cubicBezTo>
                <a:cubicBezTo>
                  <a:pt x="0" y="373"/>
                  <a:pt x="373" y="0"/>
                  <a:pt x="831" y="0"/>
                </a:cubicBezTo>
                <a:cubicBezTo>
                  <a:pt x="1289" y="0"/>
                  <a:pt x="1662" y="373"/>
                  <a:pt x="1662" y="831"/>
                </a:cubicBezTo>
                <a:cubicBezTo>
                  <a:pt x="1662" y="1289"/>
                  <a:pt x="1289" y="1662"/>
                  <a:pt x="831" y="1662"/>
                </a:cubicBezTo>
                <a:close/>
                <a:moveTo>
                  <a:pt x="831" y="12"/>
                </a:moveTo>
                <a:cubicBezTo>
                  <a:pt x="380" y="12"/>
                  <a:pt x="12" y="380"/>
                  <a:pt x="12" y="831"/>
                </a:cubicBezTo>
                <a:cubicBezTo>
                  <a:pt x="12" y="1282"/>
                  <a:pt x="380" y="1650"/>
                  <a:pt x="831" y="1650"/>
                </a:cubicBezTo>
                <a:cubicBezTo>
                  <a:pt x="1282" y="1650"/>
                  <a:pt x="1650" y="1282"/>
                  <a:pt x="1650" y="831"/>
                </a:cubicBezTo>
                <a:cubicBezTo>
                  <a:pt x="1650" y="380"/>
                  <a:pt x="1282" y="12"/>
                  <a:pt x="831" y="12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5" name="Freeform 81"/>
          <p:cNvSpPr>
            <a:spLocks/>
          </p:cNvSpPr>
          <p:nvPr/>
        </p:nvSpPr>
        <p:spPr bwMode="auto">
          <a:xfrm>
            <a:off x="5873751" y="5040313"/>
            <a:ext cx="201613" cy="288925"/>
          </a:xfrm>
          <a:custGeom>
            <a:avLst/>
            <a:gdLst>
              <a:gd name="T0" fmla="*/ 93 w 127"/>
              <a:gd name="T1" fmla="*/ 164 h 182"/>
              <a:gd name="T2" fmla="*/ 20 w 127"/>
              <a:gd name="T3" fmla="*/ 91 h 182"/>
              <a:gd name="T4" fmla="*/ 93 w 127"/>
              <a:gd name="T5" fmla="*/ 18 h 182"/>
              <a:gd name="T6" fmla="*/ 117 w 127"/>
              <a:gd name="T7" fmla="*/ 44 h 182"/>
              <a:gd name="T8" fmla="*/ 127 w 127"/>
              <a:gd name="T9" fmla="*/ 34 h 182"/>
              <a:gd name="T10" fmla="*/ 93 w 127"/>
              <a:gd name="T11" fmla="*/ 0 h 182"/>
              <a:gd name="T12" fmla="*/ 0 w 127"/>
              <a:gd name="T13" fmla="*/ 91 h 182"/>
              <a:gd name="T14" fmla="*/ 93 w 127"/>
              <a:gd name="T15" fmla="*/ 182 h 182"/>
              <a:gd name="T16" fmla="*/ 127 w 127"/>
              <a:gd name="T17" fmla="*/ 148 h 182"/>
              <a:gd name="T18" fmla="*/ 117 w 127"/>
              <a:gd name="T19" fmla="*/ 138 h 182"/>
              <a:gd name="T20" fmla="*/ 93 w 127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7" h="182"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17" y="44"/>
                </a:lnTo>
                <a:lnTo>
                  <a:pt x="127" y="34"/>
                </a:lnTo>
                <a:lnTo>
                  <a:pt x="93" y="0"/>
                </a:lnTo>
                <a:lnTo>
                  <a:pt x="0" y="91"/>
                </a:lnTo>
                <a:lnTo>
                  <a:pt x="93" y="182"/>
                </a:lnTo>
                <a:lnTo>
                  <a:pt x="127" y="148"/>
                </a:lnTo>
                <a:lnTo>
                  <a:pt x="117" y="138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6" name="Freeform 82"/>
          <p:cNvSpPr>
            <a:spLocks noEditPoints="1"/>
          </p:cNvSpPr>
          <p:nvPr/>
        </p:nvSpPr>
        <p:spPr bwMode="auto">
          <a:xfrm>
            <a:off x="6000751" y="5040313"/>
            <a:ext cx="290513" cy="288925"/>
          </a:xfrm>
          <a:custGeom>
            <a:avLst/>
            <a:gdLst>
              <a:gd name="T0" fmla="*/ 91 w 183"/>
              <a:gd name="T1" fmla="*/ 0 h 182"/>
              <a:gd name="T2" fmla="*/ 0 w 183"/>
              <a:gd name="T3" fmla="*/ 91 h 182"/>
              <a:gd name="T4" fmla="*/ 91 w 183"/>
              <a:gd name="T5" fmla="*/ 182 h 182"/>
              <a:gd name="T6" fmla="*/ 183 w 183"/>
              <a:gd name="T7" fmla="*/ 91 h 182"/>
              <a:gd name="T8" fmla="*/ 91 w 183"/>
              <a:gd name="T9" fmla="*/ 0 h 182"/>
              <a:gd name="T10" fmla="*/ 18 w 183"/>
              <a:gd name="T11" fmla="*/ 91 h 182"/>
              <a:gd name="T12" fmla="*/ 91 w 183"/>
              <a:gd name="T13" fmla="*/ 18 h 182"/>
              <a:gd name="T14" fmla="*/ 164 w 183"/>
              <a:gd name="T15" fmla="*/ 91 h 182"/>
              <a:gd name="T16" fmla="*/ 91 w 183"/>
              <a:gd name="T17" fmla="*/ 164 h 182"/>
              <a:gd name="T18" fmla="*/ 18 w 183"/>
              <a:gd name="T19" fmla="*/ 9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" h="182">
                <a:moveTo>
                  <a:pt x="91" y="0"/>
                </a:moveTo>
                <a:lnTo>
                  <a:pt x="0" y="91"/>
                </a:lnTo>
                <a:lnTo>
                  <a:pt x="91" y="182"/>
                </a:lnTo>
                <a:lnTo>
                  <a:pt x="183" y="91"/>
                </a:lnTo>
                <a:lnTo>
                  <a:pt x="91" y="0"/>
                </a:lnTo>
                <a:close/>
                <a:moveTo>
                  <a:pt x="18" y="91"/>
                </a:moveTo>
                <a:lnTo>
                  <a:pt x="91" y="18"/>
                </a:lnTo>
                <a:lnTo>
                  <a:pt x="164" y="91"/>
                </a:lnTo>
                <a:lnTo>
                  <a:pt x="91" y="164"/>
                </a:lnTo>
                <a:lnTo>
                  <a:pt x="1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7" name="Freeform 83"/>
          <p:cNvSpPr>
            <a:spLocks/>
          </p:cNvSpPr>
          <p:nvPr/>
        </p:nvSpPr>
        <p:spPr bwMode="auto">
          <a:xfrm>
            <a:off x="6111876" y="1528763"/>
            <a:ext cx="200025" cy="288925"/>
          </a:xfrm>
          <a:custGeom>
            <a:avLst/>
            <a:gdLst>
              <a:gd name="T0" fmla="*/ 34 w 126"/>
              <a:gd name="T1" fmla="*/ 164 h 182"/>
              <a:gd name="T2" fmla="*/ 107 w 126"/>
              <a:gd name="T3" fmla="*/ 91 h 182"/>
              <a:gd name="T4" fmla="*/ 34 w 126"/>
              <a:gd name="T5" fmla="*/ 18 h 182"/>
              <a:gd name="T6" fmla="*/ 9 w 126"/>
              <a:gd name="T7" fmla="*/ 44 h 182"/>
              <a:gd name="T8" fmla="*/ 0 w 126"/>
              <a:gd name="T9" fmla="*/ 34 h 182"/>
              <a:gd name="T10" fmla="*/ 34 w 126"/>
              <a:gd name="T11" fmla="*/ 0 h 182"/>
              <a:gd name="T12" fmla="*/ 126 w 126"/>
              <a:gd name="T13" fmla="*/ 91 h 182"/>
              <a:gd name="T14" fmla="*/ 34 w 126"/>
              <a:gd name="T15" fmla="*/ 182 h 182"/>
              <a:gd name="T16" fmla="*/ 0 w 126"/>
              <a:gd name="T17" fmla="*/ 148 h 182"/>
              <a:gd name="T18" fmla="*/ 9 w 126"/>
              <a:gd name="T19" fmla="*/ 138 h 182"/>
              <a:gd name="T20" fmla="*/ 34 w 126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6" h="182">
                <a:moveTo>
                  <a:pt x="34" y="164"/>
                </a:moveTo>
                <a:lnTo>
                  <a:pt x="107" y="91"/>
                </a:lnTo>
                <a:lnTo>
                  <a:pt x="34" y="18"/>
                </a:lnTo>
                <a:lnTo>
                  <a:pt x="9" y="44"/>
                </a:lnTo>
                <a:lnTo>
                  <a:pt x="0" y="34"/>
                </a:lnTo>
                <a:lnTo>
                  <a:pt x="34" y="0"/>
                </a:lnTo>
                <a:lnTo>
                  <a:pt x="126" y="91"/>
                </a:lnTo>
                <a:lnTo>
                  <a:pt x="34" y="182"/>
                </a:lnTo>
                <a:lnTo>
                  <a:pt x="0" y="148"/>
                </a:lnTo>
                <a:lnTo>
                  <a:pt x="9" y="138"/>
                </a:lnTo>
                <a:lnTo>
                  <a:pt x="34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8" name="Freeform 84"/>
          <p:cNvSpPr>
            <a:spLocks noEditPoints="1"/>
          </p:cNvSpPr>
          <p:nvPr/>
        </p:nvSpPr>
        <p:spPr bwMode="auto">
          <a:xfrm>
            <a:off x="5894388" y="1528763"/>
            <a:ext cx="292100" cy="288925"/>
          </a:xfrm>
          <a:custGeom>
            <a:avLst/>
            <a:gdLst>
              <a:gd name="T0" fmla="*/ 0 w 184"/>
              <a:gd name="T1" fmla="*/ 91 h 182"/>
              <a:gd name="T2" fmla="*/ 93 w 184"/>
              <a:gd name="T3" fmla="*/ 182 h 182"/>
              <a:gd name="T4" fmla="*/ 184 w 184"/>
              <a:gd name="T5" fmla="*/ 91 h 182"/>
              <a:gd name="T6" fmla="*/ 93 w 184"/>
              <a:gd name="T7" fmla="*/ 0 h 182"/>
              <a:gd name="T8" fmla="*/ 0 w 184"/>
              <a:gd name="T9" fmla="*/ 91 h 182"/>
              <a:gd name="T10" fmla="*/ 93 w 184"/>
              <a:gd name="T11" fmla="*/ 164 h 182"/>
              <a:gd name="T12" fmla="*/ 20 w 184"/>
              <a:gd name="T13" fmla="*/ 91 h 182"/>
              <a:gd name="T14" fmla="*/ 93 w 184"/>
              <a:gd name="T15" fmla="*/ 18 h 182"/>
              <a:gd name="T16" fmla="*/ 166 w 184"/>
              <a:gd name="T17" fmla="*/ 91 h 182"/>
              <a:gd name="T18" fmla="*/ 93 w 184"/>
              <a:gd name="T19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4" h="182">
                <a:moveTo>
                  <a:pt x="0" y="91"/>
                </a:moveTo>
                <a:lnTo>
                  <a:pt x="93" y="182"/>
                </a:lnTo>
                <a:lnTo>
                  <a:pt x="184" y="91"/>
                </a:lnTo>
                <a:lnTo>
                  <a:pt x="93" y="0"/>
                </a:lnTo>
                <a:lnTo>
                  <a:pt x="0" y="91"/>
                </a:lnTo>
                <a:close/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66" y="91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753" name="TextBox 1752"/>
          <p:cNvSpPr txBox="1"/>
          <p:nvPr/>
        </p:nvSpPr>
        <p:spPr>
          <a:xfrm>
            <a:off x="4516915" y="2644170"/>
            <a:ext cx="31518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spc="3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" panose="020F0502020204030204" pitchFamily="34" charset="0"/>
              </a:rPr>
              <a:t>Elevator</a:t>
            </a:r>
          </a:p>
          <a:p>
            <a:pPr algn="ctr"/>
            <a:r>
              <a:rPr lang="en-US" sz="4800" b="1" spc="3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" panose="020F0502020204030204" pitchFamily="34" charset="0"/>
              </a:rPr>
              <a:t>Algorithm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213791-019C-4F18-9D21-8FA64A372AD9}"/>
              </a:ext>
            </a:extLst>
          </p:cNvPr>
          <p:cNvSpPr txBox="1"/>
          <p:nvPr/>
        </p:nvSpPr>
        <p:spPr>
          <a:xfrm>
            <a:off x="9759820" y="5729288"/>
            <a:ext cx="2013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201533673 </a:t>
            </a:r>
            <a:r>
              <a:rPr lang="ko-KR" altLang="en-US" b="1" dirty="0" err="1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최준헌</a:t>
            </a:r>
            <a:endParaRPr lang="en-US" altLang="ko-KR" b="1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201835462 </a:t>
            </a:r>
            <a:r>
              <a:rPr lang="ko-KR" altLang="en-US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박해원</a:t>
            </a:r>
            <a:endParaRPr lang="en-US" altLang="ko-KR" b="1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r>
              <a:rPr lang="en-US" altLang="ko-KR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201835476 </a:t>
            </a:r>
            <a:r>
              <a:rPr lang="ko-KR" altLang="en-US" b="1" dirty="0" err="1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유근혁</a:t>
            </a:r>
            <a:endParaRPr lang="en-US" altLang="ko-KR" b="1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23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5" y="603041"/>
            <a:ext cx="84215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Progress</a:t>
            </a:r>
          </a:p>
        </p:txBody>
      </p:sp>
      <p:sp>
        <p:nvSpPr>
          <p:cNvPr id="6" name="Rectangle 5"/>
          <p:cNvSpPr/>
          <p:nvPr/>
        </p:nvSpPr>
        <p:spPr>
          <a:xfrm>
            <a:off x="461245" y="1500995"/>
            <a:ext cx="5806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UI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88E8406-28C4-4D53-9D8F-40AEBCD69B71}"/>
              </a:ext>
            </a:extLst>
          </p:cNvPr>
          <p:cNvGrpSpPr/>
          <p:nvPr/>
        </p:nvGrpSpPr>
        <p:grpSpPr>
          <a:xfrm>
            <a:off x="751549" y="2484806"/>
            <a:ext cx="3558080" cy="2933230"/>
            <a:chOff x="955339" y="1960684"/>
            <a:chExt cx="3558080" cy="2137612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3E134F10-554D-473E-93C3-F70BCB4B61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" r="49327" b="57704"/>
            <a:stretch/>
          </p:blipFill>
          <p:spPr>
            <a:xfrm>
              <a:off x="955339" y="1960684"/>
              <a:ext cx="3558080" cy="1635618"/>
            </a:xfrm>
            <a:prstGeom prst="rect">
              <a:avLst/>
            </a:prstGeom>
          </p:spPr>
        </p:pic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7479F04-289C-4D3A-9501-3B3D9798FEF1}"/>
                </a:ext>
              </a:extLst>
            </p:cNvPr>
            <p:cNvSpPr/>
            <p:nvPr/>
          </p:nvSpPr>
          <p:spPr>
            <a:xfrm>
              <a:off x="2109047" y="3636631"/>
              <a:ext cx="125066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CLIENT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92EE737-7DF1-41D7-89BB-B6945E73A30B}"/>
              </a:ext>
            </a:extLst>
          </p:cNvPr>
          <p:cNvGrpSpPr/>
          <p:nvPr/>
        </p:nvGrpSpPr>
        <p:grpSpPr>
          <a:xfrm>
            <a:off x="4091897" y="3310180"/>
            <a:ext cx="3863051" cy="581698"/>
            <a:chOff x="4091897" y="3310180"/>
            <a:chExt cx="3863051" cy="581698"/>
          </a:xfrm>
        </p:grpSpPr>
        <p:sp>
          <p:nvSpPr>
            <p:cNvPr id="8" name="Rectangle 2009">
              <a:extLst>
                <a:ext uri="{FF2B5EF4-FFF2-40B4-BE49-F238E27FC236}">
                  <a16:creationId xmlns:a16="http://schemas.microsoft.com/office/drawing/2014/main" id="{CDFE80BF-4E60-48AF-9449-F34AFD978AC2}"/>
                </a:ext>
              </a:extLst>
            </p:cNvPr>
            <p:cNvSpPr/>
            <p:nvPr/>
          </p:nvSpPr>
          <p:spPr>
            <a:xfrm>
              <a:off x="4091897" y="3310180"/>
              <a:ext cx="3863051" cy="5816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/>
                  <a:cs typeface="Lato Light" panose="020F0502020204030203" pitchFamily="34" charset="0"/>
                </a:rPr>
                <a:t>Connection request</a:t>
              </a:r>
              <a:endParaRPr lang="en-US" altLang="ko-KR" sz="20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8C45661A-B028-43AD-8856-23E937D06121}"/>
                </a:ext>
              </a:extLst>
            </p:cNvPr>
            <p:cNvCxnSpPr>
              <a:cxnSpLocks/>
            </p:cNvCxnSpPr>
            <p:nvPr/>
          </p:nvCxnSpPr>
          <p:spPr>
            <a:xfrm>
              <a:off x="4164474" y="3399984"/>
              <a:ext cx="3717899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43437E2-A04A-47EE-A43B-D2244906910D}"/>
              </a:ext>
            </a:extLst>
          </p:cNvPr>
          <p:cNvGrpSpPr/>
          <p:nvPr/>
        </p:nvGrpSpPr>
        <p:grpSpPr>
          <a:xfrm>
            <a:off x="7882373" y="2484806"/>
            <a:ext cx="3301176" cy="2924825"/>
            <a:chOff x="7201991" y="1911464"/>
            <a:chExt cx="3301176" cy="2131487"/>
          </a:xfrm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30677453-D926-4AB2-9778-502BD9331FF1}"/>
                </a:ext>
              </a:extLst>
            </p:cNvPr>
            <p:cNvSpPr/>
            <p:nvPr/>
          </p:nvSpPr>
          <p:spPr>
            <a:xfrm>
              <a:off x="8035563" y="3581286"/>
              <a:ext cx="137730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SERVER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3BE68342-F172-45F0-87C3-83AB54685A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2720" t="1" r="266" b="56431"/>
            <a:stretch/>
          </p:blipFill>
          <p:spPr>
            <a:xfrm>
              <a:off x="7201991" y="1911464"/>
              <a:ext cx="3301176" cy="1684838"/>
            </a:xfrm>
            <a:prstGeom prst="rect">
              <a:avLst/>
            </a:prstGeom>
          </p:spPr>
        </p:pic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11DACA6C-C6B2-4F54-A76C-6F5C1645FE9F}"/>
              </a:ext>
            </a:extLst>
          </p:cNvPr>
          <p:cNvGrpSpPr/>
          <p:nvPr/>
        </p:nvGrpSpPr>
        <p:grpSpPr>
          <a:xfrm>
            <a:off x="4019322" y="3884323"/>
            <a:ext cx="3863051" cy="581698"/>
            <a:chOff x="4019322" y="3884323"/>
            <a:chExt cx="3863051" cy="581698"/>
          </a:xfrm>
        </p:grpSpPr>
        <p:sp>
          <p:nvSpPr>
            <p:cNvPr id="18" name="Rectangle 2009">
              <a:extLst>
                <a:ext uri="{FF2B5EF4-FFF2-40B4-BE49-F238E27FC236}">
                  <a16:creationId xmlns:a16="http://schemas.microsoft.com/office/drawing/2014/main" id="{4DDEB06E-D577-4155-9EE5-8ECC3459929C}"/>
                </a:ext>
              </a:extLst>
            </p:cNvPr>
            <p:cNvSpPr/>
            <p:nvPr/>
          </p:nvSpPr>
          <p:spPr>
            <a:xfrm>
              <a:off x="4019322" y="3884323"/>
              <a:ext cx="3863051" cy="5816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400" b="1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/>
                  <a:cs typeface="Lato Light" panose="020F0502020204030203" pitchFamily="34" charset="0"/>
                </a:rPr>
                <a:t>Accept</a:t>
              </a:r>
              <a:endParaRPr lang="en-US" altLang="ko-KR" sz="20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3305EE7C-1C35-4766-B944-F9509A8118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4473" y="4009444"/>
              <a:ext cx="3717898" cy="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8D5DF39-F856-402A-BC99-0BD1602ACFE6}"/>
              </a:ext>
            </a:extLst>
          </p:cNvPr>
          <p:cNvGrpSpPr/>
          <p:nvPr/>
        </p:nvGrpSpPr>
        <p:grpSpPr>
          <a:xfrm>
            <a:off x="4091897" y="3343855"/>
            <a:ext cx="4085734" cy="932247"/>
            <a:chOff x="4091897" y="3246702"/>
            <a:chExt cx="4085734" cy="932247"/>
          </a:xfrm>
        </p:grpSpPr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FE31A2DF-9245-4CD6-A711-72E11E4F20AE}"/>
                </a:ext>
              </a:extLst>
            </p:cNvPr>
            <p:cNvCxnSpPr/>
            <p:nvPr/>
          </p:nvCxnSpPr>
          <p:spPr>
            <a:xfrm>
              <a:off x="4164473" y="3746500"/>
              <a:ext cx="3790475" cy="0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5">
              <a:extLst>
                <a:ext uri="{FF2B5EF4-FFF2-40B4-BE49-F238E27FC236}">
                  <a16:creationId xmlns:a16="http://schemas.microsoft.com/office/drawing/2014/main" id="{DE58D3E8-CBC6-4F8B-872D-9988910A68D8}"/>
                </a:ext>
              </a:extLst>
            </p:cNvPr>
            <p:cNvSpPr/>
            <p:nvPr/>
          </p:nvSpPr>
          <p:spPr>
            <a:xfrm>
              <a:off x="4091897" y="3246702"/>
              <a:ext cx="408573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200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location, scheduled arrival time</a:t>
              </a:r>
              <a:endParaRPr lang="en-US" sz="2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28" name="Rectangle 5">
              <a:extLst>
                <a:ext uri="{FF2B5EF4-FFF2-40B4-BE49-F238E27FC236}">
                  <a16:creationId xmlns:a16="http://schemas.microsoft.com/office/drawing/2014/main" id="{A969A1A9-4D6E-4CA4-A3B7-84580950BDF3}"/>
                </a:ext>
              </a:extLst>
            </p:cNvPr>
            <p:cNvSpPr/>
            <p:nvPr/>
          </p:nvSpPr>
          <p:spPr>
            <a:xfrm>
              <a:off x="5053665" y="3717284"/>
              <a:ext cx="201208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Press Button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96A47BE-DA44-4488-BD46-1B9469670313}"/>
              </a:ext>
            </a:extLst>
          </p:cNvPr>
          <p:cNvGrpSpPr/>
          <p:nvPr/>
        </p:nvGrpSpPr>
        <p:grpSpPr>
          <a:xfrm>
            <a:off x="4164472" y="3325998"/>
            <a:ext cx="3790475" cy="1035808"/>
            <a:chOff x="4164473" y="3246702"/>
            <a:chExt cx="3790475" cy="1035808"/>
          </a:xfrm>
        </p:grpSpPr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03951D73-B819-483E-8C05-0C9A268870B8}"/>
                </a:ext>
              </a:extLst>
            </p:cNvPr>
            <p:cNvCxnSpPr/>
            <p:nvPr/>
          </p:nvCxnSpPr>
          <p:spPr>
            <a:xfrm>
              <a:off x="4164473" y="3746500"/>
              <a:ext cx="3790475" cy="0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5">
              <a:extLst>
                <a:ext uri="{FF2B5EF4-FFF2-40B4-BE49-F238E27FC236}">
                  <a16:creationId xmlns:a16="http://schemas.microsoft.com/office/drawing/2014/main" id="{B774F852-C012-4A1A-8D25-25B2F6BC7E36}"/>
                </a:ext>
              </a:extLst>
            </p:cNvPr>
            <p:cNvSpPr/>
            <p:nvPr/>
          </p:nvSpPr>
          <p:spPr>
            <a:xfrm>
              <a:off x="5461769" y="3246702"/>
              <a:ext cx="97815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Finish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34" name="Rectangle 5">
              <a:extLst>
                <a:ext uri="{FF2B5EF4-FFF2-40B4-BE49-F238E27FC236}">
                  <a16:creationId xmlns:a16="http://schemas.microsoft.com/office/drawing/2014/main" id="{E1CAB689-7CC1-4D6B-AC3E-E2C17D6689A8}"/>
                </a:ext>
              </a:extLst>
            </p:cNvPr>
            <p:cNvSpPr/>
            <p:nvPr/>
          </p:nvSpPr>
          <p:spPr>
            <a:xfrm>
              <a:off x="5461769" y="3820845"/>
              <a:ext cx="97815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Finish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698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5" y="603041"/>
            <a:ext cx="84215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Progress</a:t>
            </a:r>
          </a:p>
        </p:txBody>
      </p:sp>
      <p:sp>
        <p:nvSpPr>
          <p:cNvPr id="6" name="Rectangle 5"/>
          <p:cNvSpPr/>
          <p:nvPr/>
        </p:nvSpPr>
        <p:spPr>
          <a:xfrm>
            <a:off x="461245" y="1500995"/>
            <a:ext cx="5806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UI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Rectangle 2009">
            <a:extLst>
              <a:ext uri="{FF2B5EF4-FFF2-40B4-BE49-F238E27FC236}">
                <a16:creationId xmlns:a16="http://schemas.microsoft.com/office/drawing/2014/main" id="{CDFE80BF-4E60-48AF-9449-F34AFD978AC2}"/>
              </a:ext>
            </a:extLst>
          </p:cNvPr>
          <p:cNvSpPr/>
          <p:nvPr/>
        </p:nvSpPr>
        <p:spPr>
          <a:xfrm>
            <a:off x="1510308" y="5350001"/>
            <a:ext cx="9171382" cy="1309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Server receives button events from the client and uses them as parameters for the algorithm.</a:t>
            </a:r>
            <a:endParaRPr lang="en-US" altLang="ko-KR" sz="24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E2F08A1-B8E7-4860-9DA7-FFBB9756BCA7}"/>
              </a:ext>
            </a:extLst>
          </p:cNvPr>
          <p:cNvGrpSpPr/>
          <p:nvPr/>
        </p:nvGrpSpPr>
        <p:grpSpPr>
          <a:xfrm>
            <a:off x="2585189" y="1664753"/>
            <a:ext cx="7021619" cy="3867091"/>
            <a:chOff x="2585189" y="1664753"/>
            <a:chExt cx="7021619" cy="3867091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3E134F10-554D-473E-93C3-F70BCB4B61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85189" y="1664753"/>
              <a:ext cx="7021619" cy="3867091"/>
            </a:xfrm>
            <a:prstGeom prst="rect">
              <a:avLst/>
            </a:prstGeom>
          </p:spPr>
        </p:pic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7479F04-289C-4D3A-9501-3B3D9798FEF1}"/>
                </a:ext>
              </a:extLst>
            </p:cNvPr>
            <p:cNvSpPr/>
            <p:nvPr/>
          </p:nvSpPr>
          <p:spPr>
            <a:xfrm>
              <a:off x="3888087" y="3154277"/>
              <a:ext cx="125066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CLIENT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30677453-D926-4AB2-9778-502BD9331FF1}"/>
                </a:ext>
              </a:extLst>
            </p:cNvPr>
            <p:cNvSpPr/>
            <p:nvPr/>
          </p:nvSpPr>
          <p:spPr>
            <a:xfrm>
              <a:off x="7179926" y="3151808"/>
              <a:ext cx="137730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SERVER</a:t>
              </a:r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0295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5" y="603041"/>
            <a:ext cx="84215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Progress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400F884-9921-400C-B298-A6A64C182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206" y="2085770"/>
            <a:ext cx="8421587" cy="449147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14E8B35-C54B-483D-A494-59A43818D5E0}"/>
              </a:ext>
            </a:extLst>
          </p:cNvPr>
          <p:cNvSpPr/>
          <p:nvPr/>
        </p:nvSpPr>
        <p:spPr>
          <a:xfrm>
            <a:off x="1885206" y="2325189"/>
            <a:ext cx="4580908" cy="425205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F6FD999-082E-4758-80E7-1816F76F4A2A}"/>
              </a:ext>
            </a:extLst>
          </p:cNvPr>
          <p:cNvSpPr/>
          <p:nvPr/>
        </p:nvSpPr>
        <p:spPr>
          <a:xfrm>
            <a:off x="6692337" y="2481943"/>
            <a:ext cx="2869674" cy="75764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6948E00-69F3-45EF-888F-EB36B5815938}"/>
              </a:ext>
            </a:extLst>
          </p:cNvPr>
          <p:cNvSpPr/>
          <p:nvPr/>
        </p:nvSpPr>
        <p:spPr>
          <a:xfrm>
            <a:off x="6692337" y="3259183"/>
            <a:ext cx="2869674" cy="255378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E4CFE04B-49C5-4B5D-AEBB-7F37DF1D1898}"/>
              </a:ext>
            </a:extLst>
          </p:cNvPr>
          <p:cNvSpPr/>
          <p:nvPr/>
        </p:nvSpPr>
        <p:spPr>
          <a:xfrm>
            <a:off x="1093342" y="1274980"/>
            <a:ext cx="61646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frame to play elevator animation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28792A2E-0505-41D7-8B03-872518E95279}"/>
              </a:ext>
            </a:extLst>
          </p:cNvPr>
          <p:cNvSpPr/>
          <p:nvPr/>
        </p:nvSpPr>
        <p:spPr>
          <a:xfrm>
            <a:off x="5621391" y="1294574"/>
            <a:ext cx="50115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Screen Time measurement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38C127C6-7217-4AA2-B8AA-00555EE3DBA1}"/>
              </a:ext>
            </a:extLst>
          </p:cNvPr>
          <p:cNvCxnSpPr>
            <a:cxnSpLocks/>
          </p:cNvCxnSpPr>
          <p:nvPr/>
        </p:nvCxnSpPr>
        <p:spPr>
          <a:xfrm flipV="1">
            <a:off x="4175660" y="1810909"/>
            <a:ext cx="0" cy="51428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F2FB394C-90CE-49FE-8E18-9748BE846385}"/>
              </a:ext>
            </a:extLst>
          </p:cNvPr>
          <p:cNvCxnSpPr>
            <a:cxnSpLocks/>
          </p:cNvCxnSpPr>
          <p:nvPr/>
        </p:nvCxnSpPr>
        <p:spPr>
          <a:xfrm flipV="1">
            <a:off x="8127173" y="1967662"/>
            <a:ext cx="0" cy="51428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999F2AA-B3CE-40E0-8BD5-8A10A3781EB3}"/>
              </a:ext>
            </a:extLst>
          </p:cNvPr>
          <p:cNvCxnSpPr>
            <a:cxnSpLocks/>
          </p:cNvCxnSpPr>
          <p:nvPr/>
        </p:nvCxnSpPr>
        <p:spPr>
          <a:xfrm>
            <a:off x="9564087" y="4331507"/>
            <a:ext cx="49431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5">
            <a:extLst>
              <a:ext uri="{FF2B5EF4-FFF2-40B4-BE49-F238E27FC236}">
                <a16:creationId xmlns:a16="http://schemas.microsoft.com/office/drawing/2014/main" id="{07F90BAB-C71C-4729-8B26-22499306B184}"/>
              </a:ext>
            </a:extLst>
          </p:cNvPr>
          <p:cNvSpPr/>
          <p:nvPr/>
        </p:nvSpPr>
        <p:spPr>
          <a:xfrm>
            <a:off x="9948752" y="3635608"/>
            <a:ext cx="237714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5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Button that presses the desired number of floors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D1CD49C-26B9-451E-82F7-8D4FF003BDD8}"/>
              </a:ext>
            </a:extLst>
          </p:cNvPr>
          <p:cNvGrpSpPr/>
          <p:nvPr/>
        </p:nvGrpSpPr>
        <p:grpSpPr>
          <a:xfrm>
            <a:off x="6466114" y="4696541"/>
            <a:ext cx="5908665" cy="1900296"/>
            <a:chOff x="6466114" y="4696541"/>
            <a:chExt cx="5908665" cy="190029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0D7E03B-C7CD-4083-9C92-19E9BB0A6A30}"/>
                </a:ext>
              </a:extLst>
            </p:cNvPr>
            <p:cNvSpPr/>
            <p:nvPr/>
          </p:nvSpPr>
          <p:spPr>
            <a:xfrm>
              <a:off x="6466114" y="5884911"/>
              <a:ext cx="3592286" cy="711926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909A759A-0DF0-4798-AF5C-04B47BAF8D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75720" y="5556886"/>
              <a:ext cx="535379" cy="32802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5">
              <a:extLst>
                <a:ext uri="{FF2B5EF4-FFF2-40B4-BE49-F238E27FC236}">
                  <a16:creationId xmlns:a16="http://schemas.microsoft.com/office/drawing/2014/main" id="{B689C820-8DA9-4E6F-A085-D028A37B9F8E}"/>
                </a:ext>
              </a:extLst>
            </p:cNvPr>
            <p:cNvSpPr/>
            <p:nvPr/>
          </p:nvSpPr>
          <p:spPr>
            <a:xfrm>
              <a:off x="9997637" y="4696541"/>
              <a:ext cx="2377142" cy="1246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500" dirty="0">
                  <a:solidFill>
                    <a:schemeClr val="accent2">
                      <a:lumMod val="50000"/>
                    </a:schemeClr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Current Number of floors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9361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1" grpId="0" animBg="1"/>
      <p:bldP spid="11" grpId="1" animBg="1"/>
      <p:bldP spid="14" grpId="0" animBg="1"/>
      <p:bldP spid="14" grpId="1" animBg="1"/>
      <p:bldP spid="16" grpId="0"/>
      <p:bldP spid="16" grpId="1"/>
      <p:bldP spid="18" grpId="0"/>
      <p:bldP spid="18" grpId="1"/>
      <p:bldP spid="26" grpId="0"/>
      <p:bldP spid="26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5" y="537726"/>
            <a:ext cx="84215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Progress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0891575-86D0-4491-B247-CCF6687C25BC}"/>
              </a:ext>
            </a:extLst>
          </p:cNvPr>
          <p:cNvGrpSpPr/>
          <p:nvPr/>
        </p:nvGrpSpPr>
        <p:grpSpPr>
          <a:xfrm>
            <a:off x="1823765" y="2281236"/>
            <a:ext cx="8544469" cy="4193157"/>
            <a:chOff x="1806629" y="1685129"/>
            <a:chExt cx="8544469" cy="4900276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734CB9D-64AD-45DA-BC2B-B2C334EC0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06629" y="1685129"/>
              <a:ext cx="8544469" cy="4900276"/>
            </a:xfrm>
            <a:prstGeom prst="rect">
              <a:avLst/>
            </a:prstGeom>
          </p:spPr>
        </p:pic>
        <p:pic>
          <p:nvPicPr>
            <p:cNvPr id="19" name="그림 개체 틀 4">
              <a:extLst>
                <a:ext uri="{FF2B5EF4-FFF2-40B4-BE49-F238E27FC236}">
                  <a16:creationId xmlns:a16="http://schemas.microsoft.com/office/drawing/2014/main" id="{EFA6D367-E37B-43A4-91C4-B6DE308F70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840" r="2840"/>
            <a:stretch>
              <a:fillRect/>
            </a:stretch>
          </p:blipFill>
          <p:spPr>
            <a:xfrm>
              <a:off x="2581590" y="3661954"/>
              <a:ext cx="945381" cy="946625"/>
            </a:xfrm>
            <a:prstGeom prst="rect">
              <a:avLst/>
            </a:prstGeom>
          </p:spPr>
        </p:pic>
        <p:pic>
          <p:nvPicPr>
            <p:cNvPr id="25" name="그림 개체 틀 4">
              <a:extLst>
                <a:ext uri="{FF2B5EF4-FFF2-40B4-BE49-F238E27FC236}">
                  <a16:creationId xmlns:a16="http://schemas.microsoft.com/office/drawing/2014/main" id="{8726E91A-4318-418F-9809-DAFE19BF2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840" r="2840"/>
            <a:stretch>
              <a:fillRect/>
            </a:stretch>
          </p:blipFill>
          <p:spPr>
            <a:xfrm>
              <a:off x="4697772" y="1797037"/>
              <a:ext cx="945381" cy="946625"/>
            </a:xfrm>
            <a:prstGeom prst="rect">
              <a:avLst/>
            </a:prstGeom>
          </p:spPr>
        </p:pic>
        <p:pic>
          <p:nvPicPr>
            <p:cNvPr id="27" name="그림 개체 틀 4">
              <a:extLst>
                <a:ext uri="{FF2B5EF4-FFF2-40B4-BE49-F238E27FC236}">
                  <a16:creationId xmlns:a16="http://schemas.microsoft.com/office/drawing/2014/main" id="{3D108668-DD32-4799-ADAD-2C2408769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840" r="2840"/>
            <a:stretch>
              <a:fillRect/>
            </a:stretch>
          </p:blipFill>
          <p:spPr>
            <a:xfrm>
              <a:off x="4697772" y="5638780"/>
              <a:ext cx="945381" cy="946625"/>
            </a:xfrm>
            <a:prstGeom prst="rect">
              <a:avLst/>
            </a:prstGeom>
          </p:spPr>
        </p:pic>
      </p:grpSp>
      <p:sp>
        <p:nvSpPr>
          <p:cNvPr id="30" name="Rectangle 5">
            <a:extLst>
              <a:ext uri="{FF2B5EF4-FFF2-40B4-BE49-F238E27FC236}">
                <a16:creationId xmlns:a16="http://schemas.microsoft.com/office/drawing/2014/main" id="{200875B3-4275-49DB-A56B-F2A3EEB72871}"/>
              </a:ext>
            </a:extLst>
          </p:cNvPr>
          <p:cNvSpPr/>
          <p:nvPr/>
        </p:nvSpPr>
        <p:spPr>
          <a:xfrm>
            <a:off x="494460" y="1500995"/>
            <a:ext cx="50754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UI </a:t>
            </a:r>
            <a:r>
              <a:rPr lang="en-US" altLang="ko-KR" sz="32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Additional requirements</a:t>
            </a:r>
          </a:p>
        </p:txBody>
      </p:sp>
    </p:spTree>
    <p:extLst>
      <p:ext uri="{BB962C8B-B14F-4D97-AF65-F5344CB8AC3E}">
        <p14:creationId xmlns:p14="http://schemas.microsoft.com/office/powerpoint/2010/main" val="2279157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3">
            <a:extLst>
              <a:ext uri="{FF2B5EF4-FFF2-40B4-BE49-F238E27FC236}">
                <a16:creationId xmlns:a16="http://schemas.microsoft.com/office/drawing/2014/main" id="{C4405989-FADE-4A46-8891-8E05EE4E9194}"/>
              </a:ext>
            </a:extLst>
          </p:cNvPr>
          <p:cNvSpPr/>
          <p:nvPr/>
        </p:nvSpPr>
        <p:spPr>
          <a:xfrm>
            <a:off x="302625" y="603041"/>
            <a:ext cx="4566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Timeline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75B6028-9C71-45FA-9CE1-00319F42A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281856"/>
              </p:ext>
            </p:extLst>
          </p:nvPr>
        </p:nvGraphicFramePr>
        <p:xfrm>
          <a:off x="774701" y="1866901"/>
          <a:ext cx="10642597" cy="4388058"/>
        </p:xfrm>
        <a:graphic>
          <a:graphicData uri="http://schemas.openxmlformats.org/drawingml/2006/table">
            <a:tbl>
              <a:tblPr/>
              <a:tblGrid>
                <a:gridCol w="1520371">
                  <a:extLst>
                    <a:ext uri="{9D8B030D-6E8A-4147-A177-3AD203B41FA5}">
                      <a16:colId xmlns:a16="http://schemas.microsoft.com/office/drawing/2014/main" val="1472264081"/>
                    </a:ext>
                  </a:extLst>
                </a:gridCol>
                <a:gridCol w="1520371">
                  <a:extLst>
                    <a:ext uri="{9D8B030D-6E8A-4147-A177-3AD203B41FA5}">
                      <a16:colId xmlns:a16="http://schemas.microsoft.com/office/drawing/2014/main" val="1193311778"/>
                    </a:ext>
                  </a:extLst>
                </a:gridCol>
                <a:gridCol w="1520371">
                  <a:extLst>
                    <a:ext uri="{9D8B030D-6E8A-4147-A177-3AD203B41FA5}">
                      <a16:colId xmlns:a16="http://schemas.microsoft.com/office/drawing/2014/main" val="3644172027"/>
                    </a:ext>
                  </a:extLst>
                </a:gridCol>
                <a:gridCol w="1520371">
                  <a:extLst>
                    <a:ext uri="{9D8B030D-6E8A-4147-A177-3AD203B41FA5}">
                      <a16:colId xmlns:a16="http://schemas.microsoft.com/office/drawing/2014/main" val="1302377324"/>
                    </a:ext>
                  </a:extLst>
                </a:gridCol>
                <a:gridCol w="1520371">
                  <a:extLst>
                    <a:ext uri="{9D8B030D-6E8A-4147-A177-3AD203B41FA5}">
                      <a16:colId xmlns:a16="http://schemas.microsoft.com/office/drawing/2014/main" val="1961989970"/>
                    </a:ext>
                  </a:extLst>
                </a:gridCol>
                <a:gridCol w="1520371">
                  <a:extLst>
                    <a:ext uri="{9D8B030D-6E8A-4147-A177-3AD203B41FA5}">
                      <a16:colId xmlns:a16="http://schemas.microsoft.com/office/drawing/2014/main" val="987292883"/>
                    </a:ext>
                  </a:extLst>
                </a:gridCol>
                <a:gridCol w="1520371">
                  <a:extLst>
                    <a:ext uri="{9D8B030D-6E8A-4147-A177-3AD203B41FA5}">
                      <a16:colId xmlns:a16="http://schemas.microsoft.com/office/drawing/2014/main" val="1044624688"/>
                    </a:ext>
                  </a:extLst>
                </a:gridCol>
              </a:tblGrid>
              <a:tr h="78392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1" i="0" u="none" strike="noStrike" dirty="0">
                          <a:solidFill>
                            <a:srgbClr val="FF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일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월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화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수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목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금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토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664511"/>
                  </a:ext>
                </a:extLst>
              </a:tr>
              <a:tr h="4786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17 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18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FFFFFF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19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2093478"/>
                  </a:ext>
                </a:extLst>
              </a:tr>
              <a:tr h="698793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Main algorithm design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중간발표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Edtional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 function design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353182"/>
                  </a:ext>
                </a:extLst>
              </a:tr>
              <a:tr h="54735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29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30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5247172"/>
                  </a:ext>
                </a:extLst>
              </a:tr>
              <a:tr h="698793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Debugging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apply feedback &amp; upgrade &amp; final confirm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111044"/>
                  </a:ext>
                </a:extLst>
              </a:tr>
              <a:tr h="48177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>
                          <a:solidFill>
                            <a:srgbClr val="FF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0" i="0" u="none" strike="noStrike">
                          <a:solidFill>
                            <a:srgbClr val="FFFFFF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rowSpan="2" gridSpan="4">
                  <a:txBody>
                    <a:bodyPr/>
                    <a:lstStyle/>
                    <a:p>
                      <a:pPr algn="ctr" fontAlgn="ctr"/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1훈왼손잡이 Regular" panose="02020603020101020101" pitchFamily="18" charset="-127"/>
                        <a:ea typeface="1훈왼손잡이 Regular" panose="02020603020101020101" pitchFamily="18" charset="-127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1훈왼손잡이 Regular" panose="02020603020101020101" pitchFamily="18" charset="-127"/>
                        <a:ea typeface="1훈왼손잡이 Regular" panose="02020603020101020101" pitchFamily="18" charset="-127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1훈왼손잡이 Regular" panose="02020603020101020101" pitchFamily="18" charset="-127"/>
                        <a:ea typeface="1훈왼손잡이 Regular" panose="02020603020101020101" pitchFamily="18" charset="-127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ko-KR" altLang="en-US" sz="1600" b="0" i="0" u="none" strike="noStrike">
                        <a:solidFill>
                          <a:srgbClr val="000000"/>
                        </a:solidFill>
                        <a:effectLst/>
                        <a:latin typeface="1훈왼손잡이 Regular" panose="02020603020101020101" pitchFamily="18" charset="-127"/>
                        <a:ea typeface="1훈왼손잡이 Regular" panose="02020603020101020101" pitchFamily="18" charset="-127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1536218"/>
                  </a:ext>
                </a:extLst>
              </a:tr>
              <a:tr h="698793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Final PPT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1훈왼손잡이 Regular" panose="02020603020101020101" pitchFamily="18" charset="-127"/>
                          <a:ea typeface="1훈왼손잡이 Regular" panose="02020603020101020101" pitchFamily="18" charset="-127"/>
                        </a:rPr>
                        <a:t>최종 발표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 vMerge="1">
                  <a:txBody>
                    <a:bodyPr/>
                    <a:lstStyle/>
                    <a:p>
                      <a:pPr algn="ctr" fontAlgn="ctr"/>
                      <a:endParaRPr lang="ko-KR" altLang="en-US" sz="1600" b="0" i="0" u="none" strike="noStrike">
                        <a:solidFill>
                          <a:srgbClr val="000000"/>
                        </a:solidFill>
                        <a:effectLst/>
                        <a:latin typeface="1훈왼손잡이 Regular" panose="02020603020101020101" pitchFamily="18" charset="-127"/>
                        <a:ea typeface="1훈왼손잡이 Regular" panose="02020603020101020101" pitchFamily="18" charset="-127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1훈왼손잡이 Regular" panose="02020603020101020101" pitchFamily="18" charset="-127"/>
                        <a:ea typeface="1훈왼손잡이 Regular" panose="02020603020101020101" pitchFamily="18" charset="-127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1훈왼손잡이 Regular" panose="02020603020101020101" pitchFamily="18" charset="-127"/>
                        <a:ea typeface="1훈왼손잡이 Regular" panose="02020603020101020101" pitchFamily="18" charset="-127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 algn="ctr" fontAlgn="ctr"/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1훈왼손잡이 Regular" panose="02020603020101020101" pitchFamily="18" charset="-127"/>
                        <a:ea typeface="1훈왼손잡이 Regular" panose="02020603020101020101" pitchFamily="18" charset="-127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8486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1011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1"/>
          <p:cNvSpPr>
            <a:spLocks noChangeArrowheads="1"/>
          </p:cNvSpPr>
          <p:nvPr/>
        </p:nvSpPr>
        <p:spPr bwMode="auto">
          <a:xfrm>
            <a:off x="3795713" y="1128713"/>
            <a:ext cx="4594225" cy="4600575"/>
          </a:xfrm>
          <a:prstGeom prst="ellipse">
            <a:avLst/>
          </a:prstGeom>
          <a:solidFill>
            <a:srgbClr val="3834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6" name="Freeform 42"/>
          <p:cNvSpPr>
            <a:spLocks noEditPoints="1"/>
          </p:cNvSpPr>
          <p:nvPr/>
        </p:nvSpPr>
        <p:spPr bwMode="auto">
          <a:xfrm>
            <a:off x="3951288" y="1284288"/>
            <a:ext cx="4284663" cy="4289425"/>
          </a:xfrm>
          <a:custGeom>
            <a:avLst/>
            <a:gdLst>
              <a:gd name="T0" fmla="*/ 831 w 1662"/>
              <a:gd name="T1" fmla="*/ 1662 h 1662"/>
              <a:gd name="T2" fmla="*/ 0 w 1662"/>
              <a:gd name="T3" fmla="*/ 831 h 1662"/>
              <a:gd name="T4" fmla="*/ 831 w 1662"/>
              <a:gd name="T5" fmla="*/ 0 h 1662"/>
              <a:gd name="T6" fmla="*/ 1662 w 1662"/>
              <a:gd name="T7" fmla="*/ 831 h 1662"/>
              <a:gd name="T8" fmla="*/ 831 w 1662"/>
              <a:gd name="T9" fmla="*/ 1662 h 1662"/>
              <a:gd name="T10" fmla="*/ 831 w 1662"/>
              <a:gd name="T11" fmla="*/ 12 h 1662"/>
              <a:gd name="T12" fmla="*/ 12 w 1662"/>
              <a:gd name="T13" fmla="*/ 831 h 1662"/>
              <a:gd name="T14" fmla="*/ 831 w 1662"/>
              <a:gd name="T15" fmla="*/ 1650 h 1662"/>
              <a:gd name="T16" fmla="*/ 1650 w 1662"/>
              <a:gd name="T17" fmla="*/ 831 h 1662"/>
              <a:gd name="T18" fmla="*/ 831 w 1662"/>
              <a:gd name="T19" fmla="*/ 12 h 1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2" h="1662">
                <a:moveTo>
                  <a:pt x="831" y="1662"/>
                </a:moveTo>
                <a:cubicBezTo>
                  <a:pt x="373" y="1662"/>
                  <a:pt x="0" y="1289"/>
                  <a:pt x="0" y="831"/>
                </a:cubicBezTo>
                <a:cubicBezTo>
                  <a:pt x="0" y="373"/>
                  <a:pt x="373" y="0"/>
                  <a:pt x="831" y="0"/>
                </a:cubicBezTo>
                <a:cubicBezTo>
                  <a:pt x="1289" y="0"/>
                  <a:pt x="1662" y="373"/>
                  <a:pt x="1662" y="831"/>
                </a:cubicBezTo>
                <a:cubicBezTo>
                  <a:pt x="1662" y="1289"/>
                  <a:pt x="1289" y="1662"/>
                  <a:pt x="831" y="1662"/>
                </a:cubicBezTo>
                <a:close/>
                <a:moveTo>
                  <a:pt x="831" y="12"/>
                </a:moveTo>
                <a:cubicBezTo>
                  <a:pt x="380" y="12"/>
                  <a:pt x="12" y="380"/>
                  <a:pt x="12" y="831"/>
                </a:cubicBezTo>
                <a:cubicBezTo>
                  <a:pt x="12" y="1282"/>
                  <a:pt x="380" y="1650"/>
                  <a:pt x="831" y="1650"/>
                </a:cubicBezTo>
                <a:cubicBezTo>
                  <a:pt x="1282" y="1650"/>
                  <a:pt x="1650" y="1282"/>
                  <a:pt x="1650" y="831"/>
                </a:cubicBezTo>
                <a:cubicBezTo>
                  <a:pt x="1650" y="380"/>
                  <a:pt x="1282" y="12"/>
                  <a:pt x="831" y="12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5" name="Freeform 81"/>
          <p:cNvSpPr>
            <a:spLocks/>
          </p:cNvSpPr>
          <p:nvPr/>
        </p:nvSpPr>
        <p:spPr bwMode="auto">
          <a:xfrm>
            <a:off x="5873751" y="5040313"/>
            <a:ext cx="201613" cy="288925"/>
          </a:xfrm>
          <a:custGeom>
            <a:avLst/>
            <a:gdLst>
              <a:gd name="T0" fmla="*/ 93 w 127"/>
              <a:gd name="T1" fmla="*/ 164 h 182"/>
              <a:gd name="T2" fmla="*/ 20 w 127"/>
              <a:gd name="T3" fmla="*/ 91 h 182"/>
              <a:gd name="T4" fmla="*/ 93 w 127"/>
              <a:gd name="T5" fmla="*/ 18 h 182"/>
              <a:gd name="T6" fmla="*/ 117 w 127"/>
              <a:gd name="T7" fmla="*/ 44 h 182"/>
              <a:gd name="T8" fmla="*/ 127 w 127"/>
              <a:gd name="T9" fmla="*/ 34 h 182"/>
              <a:gd name="T10" fmla="*/ 93 w 127"/>
              <a:gd name="T11" fmla="*/ 0 h 182"/>
              <a:gd name="T12" fmla="*/ 0 w 127"/>
              <a:gd name="T13" fmla="*/ 91 h 182"/>
              <a:gd name="T14" fmla="*/ 93 w 127"/>
              <a:gd name="T15" fmla="*/ 182 h 182"/>
              <a:gd name="T16" fmla="*/ 127 w 127"/>
              <a:gd name="T17" fmla="*/ 148 h 182"/>
              <a:gd name="T18" fmla="*/ 117 w 127"/>
              <a:gd name="T19" fmla="*/ 138 h 182"/>
              <a:gd name="T20" fmla="*/ 93 w 127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7" h="182"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17" y="44"/>
                </a:lnTo>
                <a:lnTo>
                  <a:pt x="127" y="34"/>
                </a:lnTo>
                <a:lnTo>
                  <a:pt x="93" y="0"/>
                </a:lnTo>
                <a:lnTo>
                  <a:pt x="0" y="91"/>
                </a:lnTo>
                <a:lnTo>
                  <a:pt x="93" y="182"/>
                </a:lnTo>
                <a:lnTo>
                  <a:pt x="127" y="148"/>
                </a:lnTo>
                <a:lnTo>
                  <a:pt x="117" y="138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6" name="Freeform 82"/>
          <p:cNvSpPr>
            <a:spLocks noEditPoints="1"/>
          </p:cNvSpPr>
          <p:nvPr/>
        </p:nvSpPr>
        <p:spPr bwMode="auto">
          <a:xfrm>
            <a:off x="6000751" y="5040313"/>
            <a:ext cx="290513" cy="288925"/>
          </a:xfrm>
          <a:custGeom>
            <a:avLst/>
            <a:gdLst>
              <a:gd name="T0" fmla="*/ 91 w 183"/>
              <a:gd name="T1" fmla="*/ 0 h 182"/>
              <a:gd name="T2" fmla="*/ 0 w 183"/>
              <a:gd name="T3" fmla="*/ 91 h 182"/>
              <a:gd name="T4" fmla="*/ 91 w 183"/>
              <a:gd name="T5" fmla="*/ 182 h 182"/>
              <a:gd name="T6" fmla="*/ 183 w 183"/>
              <a:gd name="T7" fmla="*/ 91 h 182"/>
              <a:gd name="T8" fmla="*/ 91 w 183"/>
              <a:gd name="T9" fmla="*/ 0 h 182"/>
              <a:gd name="T10" fmla="*/ 18 w 183"/>
              <a:gd name="T11" fmla="*/ 91 h 182"/>
              <a:gd name="T12" fmla="*/ 91 w 183"/>
              <a:gd name="T13" fmla="*/ 18 h 182"/>
              <a:gd name="T14" fmla="*/ 164 w 183"/>
              <a:gd name="T15" fmla="*/ 91 h 182"/>
              <a:gd name="T16" fmla="*/ 91 w 183"/>
              <a:gd name="T17" fmla="*/ 164 h 182"/>
              <a:gd name="T18" fmla="*/ 18 w 183"/>
              <a:gd name="T19" fmla="*/ 9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" h="182">
                <a:moveTo>
                  <a:pt x="91" y="0"/>
                </a:moveTo>
                <a:lnTo>
                  <a:pt x="0" y="91"/>
                </a:lnTo>
                <a:lnTo>
                  <a:pt x="91" y="182"/>
                </a:lnTo>
                <a:lnTo>
                  <a:pt x="183" y="91"/>
                </a:lnTo>
                <a:lnTo>
                  <a:pt x="91" y="0"/>
                </a:lnTo>
                <a:close/>
                <a:moveTo>
                  <a:pt x="18" y="91"/>
                </a:moveTo>
                <a:lnTo>
                  <a:pt x="91" y="18"/>
                </a:lnTo>
                <a:lnTo>
                  <a:pt x="164" y="91"/>
                </a:lnTo>
                <a:lnTo>
                  <a:pt x="91" y="164"/>
                </a:lnTo>
                <a:lnTo>
                  <a:pt x="1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7" name="Freeform 83"/>
          <p:cNvSpPr>
            <a:spLocks/>
          </p:cNvSpPr>
          <p:nvPr/>
        </p:nvSpPr>
        <p:spPr bwMode="auto">
          <a:xfrm>
            <a:off x="6111876" y="1528763"/>
            <a:ext cx="200025" cy="288925"/>
          </a:xfrm>
          <a:custGeom>
            <a:avLst/>
            <a:gdLst>
              <a:gd name="T0" fmla="*/ 34 w 126"/>
              <a:gd name="T1" fmla="*/ 164 h 182"/>
              <a:gd name="T2" fmla="*/ 107 w 126"/>
              <a:gd name="T3" fmla="*/ 91 h 182"/>
              <a:gd name="T4" fmla="*/ 34 w 126"/>
              <a:gd name="T5" fmla="*/ 18 h 182"/>
              <a:gd name="T6" fmla="*/ 9 w 126"/>
              <a:gd name="T7" fmla="*/ 44 h 182"/>
              <a:gd name="T8" fmla="*/ 0 w 126"/>
              <a:gd name="T9" fmla="*/ 34 h 182"/>
              <a:gd name="T10" fmla="*/ 34 w 126"/>
              <a:gd name="T11" fmla="*/ 0 h 182"/>
              <a:gd name="T12" fmla="*/ 126 w 126"/>
              <a:gd name="T13" fmla="*/ 91 h 182"/>
              <a:gd name="T14" fmla="*/ 34 w 126"/>
              <a:gd name="T15" fmla="*/ 182 h 182"/>
              <a:gd name="T16" fmla="*/ 0 w 126"/>
              <a:gd name="T17" fmla="*/ 148 h 182"/>
              <a:gd name="T18" fmla="*/ 9 w 126"/>
              <a:gd name="T19" fmla="*/ 138 h 182"/>
              <a:gd name="T20" fmla="*/ 34 w 126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6" h="182">
                <a:moveTo>
                  <a:pt x="34" y="164"/>
                </a:moveTo>
                <a:lnTo>
                  <a:pt x="107" y="91"/>
                </a:lnTo>
                <a:lnTo>
                  <a:pt x="34" y="18"/>
                </a:lnTo>
                <a:lnTo>
                  <a:pt x="9" y="44"/>
                </a:lnTo>
                <a:lnTo>
                  <a:pt x="0" y="34"/>
                </a:lnTo>
                <a:lnTo>
                  <a:pt x="34" y="0"/>
                </a:lnTo>
                <a:lnTo>
                  <a:pt x="126" y="91"/>
                </a:lnTo>
                <a:lnTo>
                  <a:pt x="34" y="182"/>
                </a:lnTo>
                <a:lnTo>
                  <a:pt x="0" y="148"/>
                </a:lnTo>
                <a:lnTo>
                  <a:pt x="9" y="138"/>
                </a:lnTo>
                <a:lnTo>
                  <a:pt x="34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8" name="Freeform 84"/>
          <p:cNvSpPr>
            <a:spLocks noEditPoints="1"/>
          </p:cNvSpPr>
          <p:nvPr/>
        </p:nvSpPr>
        <p:spPr bwMode="auto">
          <a:xfrm>
            <a:off x="5894388" y="1528763"/>
            <a:ext cx="292100" cy="288925"/>
          </a:xfrm>
          <a:custGeom>
            <a:avLst/>
            <a:gdLst>
              <a:gd name="T0" fmla="*/ 0 w 184"/>
              <a:gd name="T1" fmla="*/ 91 h 182"/>
              <a:gd name="T2" fmla="*/ 93 w 184"/>
              <a:gd name="T3" fmla="*/ 182 h 182"/>
              <a:gd name="T4" fmla="*/ 184 w 184"/>
              <a:gd name="T5" fmla="*/ 91 h 182"/>
              <a:gd name="T6" fmla="*/ 93 w 184"/>
              <a:gd name="T7" fmla="*/ 0 h 182"/>
              <a:gd name="T8" fmla="*/ 0 w 184"/>
              <a:gd name="T9" fmla="*/ 91 h 182"/>
              <a:gd name="T10" fmla="*/ 93 w 184"/>
              <a:gd name="T11" fmla="*/ 164 h 182"/>
              <a:gd name="T12" fmla="*/ 20 w 184"/>
              <a:gd name="T13" fmla="*/ 91 h 182"/>
              <a:gd name="T14" fmla="*/ 93 w 184"/>
              <a:gd name="T15" fmla="*/ 18 h 182"/>
              <a:gd name="T16" fmla="*/ 166 w 184"/>
              <a:gd name="T17" fmla="*/ 91 h 182"/>
              <a:gd name="T18" fmla="*/ 93 w 184"/>
              <a:gd name="T19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4" h="182">
                <a:moveTo>
                  <a:pt x="0" y="91"/>
                </a:moveTo>
                <a:lnTo>
                  <a:pt x="93" y="182"/>
                </a:lnTo>
                <a:lnTo>
                  <a:pt x="184" y="91"/>
                </a:lnTo>
                <a:lnTo>
                  <a:pt x="93" y="0"/>
                </a:lnTo>
                <a:lnTo>
                  <a:pt x="0" y="91"/>
                </a:lnTo>
                <a:close/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66" y="91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753" name="TextBox 1752"/>
          <p:cNvSpPr txBox="1"/>
          <p:nvPr/>
        </p:nvSpPr>
        <p:spPr>
          <a:xfrm>
            <a:off x="4278066" y="2437235"/>
            <a:ext cx="362952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" panose="020F0502020204030204" pitchFamily="34" charset="0"/>
              </a:rPr>
              <a:t>THANK</a:t>
            </a:r>
          </a:p>
        </p:txBody>
      </p:sp>
      <p:sp>
        <p:nvSpPr>
          <p:cNvPr id="1754" name="TextBox 1753"/>
          <p:cNvSpPr txBox="1"/>
          <p:nvPr/>
        </p:nvSpPr>
        <p:spPr>
          <a:xfrm>
            <a:off x="4986572" y="3256640"/>
            <a:ext cx="225061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Calibri" panose="020F0502020204030204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749195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6" y="1727583"/>
            <a:ext cx="239244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b="1" dirty="0">
                <a:solidFill>
                  <a:schemeClr val="accent2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INDEX</a:t>
            </a:r>
          </a:p>
        </p:txBody>
      </p:sp>
      <p:sp>
        <p:nvSpPr>
          <p:cNvPr id="5" name="Rectangle 4"/>
          <p:cNvSpPr/>
          <p:nvPr/>
        </p:nvSpPr>
        <p:spPr>
          <a:xfrm>
            <a:off x="691332" y="145142"/>
            <a:ext cx="72000" cy="10539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91332" y="3117849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924" name="Freeform 81"/>
          <p:cNvSpPr>
            <a:spLocks/>
          </p:cNvSpPr>
          <p:nvPr/>
        </p:nvSpPr>
        <p:spPr bwMode="auto">
          <a:xfrm>
            <a:off x="8370210" y="5040313"/>
            <a:ext cx="201613" cy="288925"/>
          </a:xfrm>
          <a:custGeom>
            <a:avLst/>
            <a:gdLst>
              <a:gd name="T0" fmla="*/ 93 w 127"/>
              <a:gd name="T1" fmla="*/ 164 h 182"/>
              <a:gd name="T2" fmla="*/ 20 w 127"/>
              <a:gd name="T3" fmla="*/ 91 h 182"/>
              <a:gd name="T4" fmla="*/ 93 w 127"/>
              <a:gd name="T5" fmla="*/ 18 h 182"/>
              <a:gd name="T6" fmla="*/ 117 w 127"/>
              <a:gd name="T7" fmla="*/ 44 h 182"/>
              <a:gd name="T8" fmla="*/ 127 w 127"/>
              <a:gd name="T9" fmla="*/ 34 h 182"/>
              <a:gd name="T10" fmla="*/ 93 w 127"/>
              <a:gd name="T11" fmla="*/ 0 h 182"/>
              <a:gd name="T12" fmla="*/ 0 w 127"/>
              <a:gd name="T13" fmla="*/ 91 h 182"/>
              <a:gd name="T14" fmla="*/ 93 w 127"/>
              <a:gd name="T15" fmla="*/ 182 h 182"/>
              <a:gd name="T16" fmla="*/ 127 w 127"/>
              <a:gd name="T17" fmla="*/ 148 h 182"/>
              <a:gd name="T18" fmla="*/ 117 w 127"/>
              <a:gd name="T19" fmla="*/ 138 h 182"/>
              <a:gd name="T20" fmla="*/ 93 w 127"/>
              <a:gd name="T21" fmla="*/ 164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7" h="182">
                <a:moveTo>
                  <a:pt x="93" y="164"/>
                </a:moveTo>
                <a:lnTo>
                  <a:pt x="20" y="91"/>
                </a:lnTo>
                <a:lnTo>
                  <a:pt x="93" y="18"/>
                </a:lnTo>
                <a:lnTo>
                  <a:pt x="117" y="44"/>
                </a:lnTo>
                <a:lnTo>
                  <a:pt x="127" y="34"/>
                </a:lnTo>
                <a:lnTo>
                  <a:pt x="93" y="0"/>
                </a:lnTo>
                <a:lnTo>
                  <a:pt x="0" y="91"/>
                </a:lnTo>
                <a:lnTo>
                  <a:pt x="93" y="182"/>
                </a:lnTo>
                <a:lnTo>
                  <a:pt x="127" y="148"/>
                </a:lnTo>
                <a:lnTo>
                  <a:pt x="117" y="138"/>
                </a:lnTo>
                <a:lnTo>
                  <a:pt x="93" y="16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925" name="Freeform 82"/>
          <p:cNvSpPr>
            <a:spLocks noEditPoints="1"/>
          </p:cNvSpPr>
          <p:nvPr/>
        </p:nvSpPr>
        <p:spPr bwMode="auto">
          <a:xfrm>
            <a:off x="8497210" y="5040313"/>
            <a:ext cx="290513" cy="288925"/>
          </a:xfrm>
          <a:custGeom>
            <a:avLst/>
            <a:gdLst>
              <a:gd name="T0" fmla="*/ 91 w 183"/>
              <a:gd name="T1" fmla="*/ 0 h 182"/>
              <a:gd name="T2" fmla="*/ 0 w 183"/>
              <a:gd name="T3" fmla="*/ 91 h 182"/>
              <a:gd name="T4" fmla="*/ 91 w 183"/>
              <a:gd name="T5" fmla="*/ 182 h 182"/>
              <a:gd name="T6" fmla="*/ 183 w 183"/>
              <a:gd name="T7" fmla="*/ 91 h 182"/>
              <a:gd name="T8" fmla="*/ 91 w 183"/>
              <a:gd name="T9" fmla="*/ 0 h 182"/>
              <a:gd name="T10" fmla="*/ 18 w 183"/>
              <a:gd name="T11" fmla="*/ 91 h 182"/>
              <a:gd name="T12" fmla="*/ 91 w 183"/>
              <a:gd name="T13" fmla="*/ 18 h 182"/>
              <a:gd name="T14" fmla="*/ 164 w 183"/>
              <a:gd name="T15" fmla="*/ 91 h 182"/>
              <a:gd name="T16" fmla="*/ 91 w 183"/>
              <a:gd name="T17" fmla="*/ 164 h 182"/>
              <a:gd name="T18" fmla="*/ 18 w 183"/>
              <a:gd name="T19" fmla="*/ 9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" h="182">
                <a:moveTo>
                  <a:pt x="91" y="0"/>
                </a:moveTo>
                <a:lnTo>
                  <a:pt x="0" y="91"/>
                </a:lnTo>
                <a:lnTo>
                  <a:pt x="91" y="182"/>
                </a:lnTo>
                <a:lnTo>
                  <a:pt x="183" y="91"/>
                </a:lnTo>
                <a:lnTo>
                  <a:pt x="91" y="0"/>
                </a:lnTo>
                <a:close/>
                <a:moveTo>
                  <a:pt x="18" y="91"/>
                </a:moveTo>
                <a:lnTo>
                  <a:pt x="91" y="18"/>
                </a:lnTo>
                <a:lnTo>
                  <a:pt x="164" y="91"/>
                </a:lnTo>
                <a:lnTo>
                  <a:pt x="91" y="164"/>
                </a:lnTo>
                <a:lnTo>
                  <a:pt x="18" y="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55" name="Snip and Round Single Corner Rectangle 22"/>
          <p:cNvSpPr/>
          <p:nvPr/>
        </p:nvSpPr>
        <p:spPr>
          <a:xfrm rot="5400000">
            <a:off x="6135607" y="1311524"/>
            <a:ext cx="4997884" cy="4415244"/>
          </a:xfrm>
          <a:prstGeom prst="snipRoundRect">
            <a:avLst/>
          </a:prstGeom>
          <a:noFill/>
          <a:ln w="101600">
            <a:solidFill>
              <a:schemeClr val="accent2">
                <a:lumMod val="20000"/>
                <a:lumOff val="8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Rectangle 2009">
            <a:extLst>
              <a:ext uri="{FF2B5EF4-FFF2-40B4-BE49-F238E27FC236}">
                <a16:creationId xmlns:a16="http://schemas.microsoft.com/office/drawing/2014/main" id="{A0699C33-734D-4B30-985B-0FB70EE59963}"/>
              </a:ext>
            </a:extLst>
          </p:cNvPr>
          <p:cNvSpPr/>
          <p:nvPr/>
        </p:nvSpPr>
        <p:spPr>
          <a:xfrm>
            <a:off x="6616102" y="886508"/>
            <a:ext cx="4343242" cy="4807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50000"/>
              </a:lnSpc>
              <a:buAutoNum type="arabicPeriod"/>
            </a:pPr>
            <a:r>
              <a:rPr lang="en-US" altLang="ko-KR" sz="3200" b="1" dirty="0">
                <a:solidFill>
                  <a:schemeClr val="accent2">
                    <a:lumMod val="7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Lato Light" panose="020F0502020204030203" pitchFamily="34" charset="0"/>
              </a:rPr>
              <a:t>Main idea</a:t>
            </a: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en-US" altLang="ko-KR" sz="3200" b="1" dirty="0">
                <a:solidFill>
                  <a:schemeClr val="accent2">
                    <a:lumMod val="7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Lato Light" panose="020F0502020204030203" pitchFamily="34" charset="0"/>
              </a:rPr>
              <a:t>Feature</a:t>
            </a: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en-US" altLang="ko-KR" sz="3200" b="1" dirty="0">
                <a:solidFill>
                  <a:schemeClr val="accent2">
                    <a:lumMod val="7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Lato Light" panose="020F0502020204030203" pitchFamily="34" charset="0"/>
              </a:rPr>
              <a:t>Progress</a:t>
            </a: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en-US" altLang="ko-KR" sz="3200" b="1" dirty="0">
                <a:solidFill>
                  <a:schemeClr val="accent2">
                    <a:lumMod val="7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Lato Light" panose="020F0502020204030203" pitchFamily="34" charset="0"/>
              </a:rPr>
              <a:t>Timeline</a:t>
            </a:r>
          </a:p>
        </p:txBody>
      </p:sp>
    </p:spTree>
    <p:extLst>
      <p:ext uri="{BB962C8B-B14F-4D97-AF65-F5344CB8AC3E}">
        <p14:creationId xmlns:p14="http://schemas.microsoft.com/office/powerpoint/2010/main" val="887149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5" y="603041"/>
            <a:ext cx="84215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</a:t>
            </a:r>
            <a:r>
              <a:rPr lang="en-US" altLang="ko-KR" sz="5400" b="1" dirty="0">
                <a:solidFill>
                  <a:schemeClr val="accent2">
                    <a:lumMod val="7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Lato Light" panose="020F0502020204030203" pitchFamily="34" charset="0"/>
              </a:rPr>
              <a:t>Main idea</a:t>
            </a:r>
            <a:endParaRPr lang="en-US" sz="5000" b="1" dirty="0">
              <a:solidFill>
                <a:schemeClr val="accent4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Rectangle 2009">
            <a:extLst>
              <a:ext uri="{FF2B5EF4-FFF2-40B4-BE49-F238E27FC236}">
                <a16:creationId xmlns:a16="http://schemas.microsoft.com/office/drawing/2014/main" id="{5015899F-7A23-4EE6-ACA4-8CC948DBD35C}"/>
              </a:ext>
            </a:extLst>
          </p:cNvPr>
          <p:cNvSpPr/>
          <p:nvPr/>
        </p:nvSpPr>
        <p:spPr>
          <a:xfrm>
            <a:off x="17937" y="2769973"/>
            <a:ext cx="12156125" cy="1181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70000"/>
              </a:lnSpc>
            </a:pPr>
            <a:r>
              <a:rPr lang="en-US" altLang="ko-KR" sz="48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  <a:cs typeface="Lato Light" panose="020F0502020204030203" pitchFamily="34" charset="0"/>
              </a:rPr>
              <a:t>“To reduce the waiting time for elevator”</a:t>
            </a:r>
          </a:p>
        </p:txBody>
      </p:sp>
    </p:spTree>
    <p:extLst>
      <p:ext uri="{BB962C8B-B14F-4D97-AF65-F5344CB8AC3E}">
        <p14:creationId xmlns:p14="http://schemas.microsoft.com/office/powerpoint/2010/main" val="2142412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FFC6B6F0-626E-4C2D-95FC-86D0EA16CCBE}"/>
              </a:ext>
            </a:extLst>
          </p:cNvPr>
          <p:cNvCxnSpPr>
            <a:cxnSpLocks/>
          </p:cNvCxnSpPr>
          <p:nvPr/>
        </p:nvCxnSpPr>
        <p:spPr>
          <a:xfrm>
            <a:off x="7814225" y="4575147"/>
            <a:ext cx="298517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F86B2146-D5B3-4D5B-ABC2-98DED4B5335D}"/>
              </a:ext>
            </a:extLst>
          </p:cNvPr>
          <p:cNvCxnSpPr>
            <a:cxnSpLocks/>
          </p:cNvCxnSpPr>
          <p:nvPr/>
        </p:nvCxnSpPr>
        <p:spPr>
          <a:xfrm>
            <a:off x="7814225" y="1239363"/>
            <a:ext cx="0" cy="33357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C773C55-34A9-496D-B838-26D2E50EDAF5}"/>
              </a:ext>
            </a:extLst>
          </p:cNvPr>
          <p:cNvCxnSpPr>
            <a:cxnSpLocks/>
          </p:cNvCxnSpPr>
          <p:nvPr/>
        </p:nvCxnSpPr>
        <p:spPr>
          <a:xfrm flipH="1" flipV="1">
            <a:off x="7814225" y="1239362"/>
            <a:ext cx="2650374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302625" y="603041"/>
            <a:ext cx="4566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Feature</a:t>
            </a:r>
          </a:p>
        </p:txBody>
      </p:sp>
      <p:sp>
        <p:nvSpPr>
          <p:cNvPr id="6" name="Rectangle 5"/>
          <p:cNvSpPr/>
          <p:nvPr/>
        </p:nvSpPr>
        <p:spPr>
          <a:xfrm>
            <a:off x="461245" y="1500995"/>
            <a:ext cx="27183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Main Function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91332" y="2574924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Rectangle 2009">
            <a:extLst>
              <a:ext uri="{FF2B5EF4-FFF2-40B4-BE49-F238E27FC236}">
                <a16:creationId xmlns:a16="http://schemas.microsoft.com/office/drawing/2014/main" id="{70C84734-09AD-462B-A25B-DC0DA85BCDFF}"/>
              </a:ext>
            </a:extLst>
          </p:cNvPr>
          <p:cNvSpPr/>
          <p:nvPr/>
        </p:nvSpPr>
        <p:spPr>
          <a:xfrm>
            <a:off x="833750" y="2580876"/>
            <a:ext cx="5719093" cy="3064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Do.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3 elevator iterate with constant distance.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Each floor has one set of button for calling elevator.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Then.</a:t>
            </a:r>
          </a:p>
          <a:p>
            <a:pPr>
              <a:lnSpc>
                <a:spcPct val="170000"/>
              </a:lnSpc>
            </a:pPr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Reduces overall waiting time by making elevator always move both downward and upward.</a:t>
            </a:r>
          </a:p>
        </p:txBody>
      </p:sp>
      <p:pic>
        <p:nvPicPr>
          <p:cNvPr id="15" name="그림 개체 틀 4">
            <a:extLst>
              <a:ext uri="{FF2B5EF4-FFF2-40B4-BE49-F238E27FC236}">
                <a16:creationId xmlns:a16="http://schemas.microsoft.com/office/drawing/2014/main" id="{8335FD93-3642-4E38-9BE3-F9AC7A6B04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40" r="2840"/>
          <a:stretch>
            <a:fillRect/>
          </a:stretch>
        </p:blipFill>
        <p:spPr>
          <a:xfrm>
            <a:off x="7153591" y="1874325"/>
            <a:ext cx="1321268" cy="1323007"/>
          </a:xfrm>
          <a:prstGeom prst="rect">
            <a:avLst/>
          </a:prstGeom>
        </p:spPr>
      </p:pic>
      <p:pic>
        <p:nvPicPr>
          <p:cNvPr id="19" name="그림 18" descr="그리기이(가) 표시된 사진&#10;&#10;자동 생성된 설명">
            <a:extLst>
              <a:ext uri="{FF2B5EF4-FFF2-40B4-BE49-F238E27FC236}">
                <a16:creationId xmlns:a16="http://schemas.microsoft.com/office/drawing/2014/main" id="{3E889F09-667E-45D4-8338-E239BED5B5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4509" y="4800600"/>
            <a:ext cx="1609788" cy="1743312"/>
          </a:xfrm>
          <a:prstGeom prst="rect">
            <a:avLst/>
          </a:prstGeom>
        </p:spPr>
      </p:pic>
      <p:pic>
        <p:nvPicPr>
          <p:cNvPr id="23" name="그림 22" descr="그리기이(가) 표시된 사진&#10;&#10;자동 생성된 설명">
            <a:extLst>
              <a:ext uri="{FF2B5EF4-FFF2-40B4-BE49-F238E27FC236}">
                <a16:creationId xmlns:a16="http://schemas.microsoft.com/office/drawing/2014/main" id="{406ADC90-8334-4EFB-B5C8-F73DF8F7AB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331" y="4800600"/>
            <a:ext cx="1609788" cy="1679812"/>
          </a:xfrm>
          <a:prstGeom prst="rect">
            <a:avLst/>
          </a:prstGeom>
        </p:spPr>
      </p:pic>
      <p:pic>
        <p:nvPicPr>
          <p:cNvPr id="25" name="그림 개체 틀 4">
            <a:extLst>
              <a:ext uri="{FF2B5EF4-FFF2-40B4-BE49-F238E27FC236}">
                <a16:creationId xmlns:a16="http://schemas.microsoft.com/office/drawing/2014/main" id="{FBCC60C4-A82D-4506-9D4D-9F0353B13A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840" r="2840"/>
          <a:stretch>
            <a:fillRect/>
          </a:stretch>
        </p:blipFill>
        <p:spPr>
          <a:xfrm>
            <a:off x="10138769" y="472241"/>
            <a:ext cx="1321268" cy="1323007"/>
          </a:xfrm>
          <a:prstGeom prst="rect">
            <a:avLst/>
          </a:prstGeom>
        </p:spPr>
      </p:pic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02C1400-580F-42EC-9E8A-4872BC48CAA8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10799403" y="1795248"/>
            <a:ext cx="0" cy="287455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개체 틀 4">
            <a:extLst>
              <a:ext uri="{FF2B5EF4-FFF2-40B4-BE49-F238E27FC236}">
                <a16:creationId xmlns:a16="http://schemas.microsoft.com/office/drawing/2014/main" id="{AFFC5BAE-2C00-41CC-9F58-B84A74A3C4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40" r="2840"/>
          <a:stretch>
            <a:fillRect/>
          </a:stretch>
        </p:blipFill>
        <p:spPr>
          <a:xfrm>
            <a:off x="10138769" y="2816485"/>
            <a:ext cx="1321268" cy="132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61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FFC6B6F0-626E-4C2D-95FC-86D0EA16CCBE}"/>
              </a:ext>
            </a:extLst>
          </p:cNvPr>
          <p:cNvCxnSpPr>
            <a:cxnSpLocks/>
          </p:cNvCxnSpPr>
          <p:nvPr/>
        </p:nvCxnSpPr>
        <p:spPr>
          <a:xfrm>
            <a:off x="4397925" y="4575147"/>
            <a:ext cx="298517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F86B2146-D5B3-4D5B-ABC2-98DED4B5335D}"/>
              </a:ext>
            </a:extLst>
          </p:cNvPr>
          <p:cNvCxnSpPr>
            <a:cxnSpLocks/>
          </p:cNvCxnSpPr>
          <p:nvPr/>
        </p:nvCxnSpPr>
        <p:spPr>
          <a:xfrm>
            <a:off x="4397925" y="1239363"/>
            <a:ext cx="0" cy="33357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C773C55-34A9-496D-B838-26D2E50EDAF5}"/>
              </a:ext>
            </a:extLst>
          </p:cNvPr>
          <p:cNvCxnSpPr>
            <a:cxnSpLocks/>
          </p:cNvCxnSpPr>
          <p:nvPr/>
        </p:nvCxnSpPr>
        <p:spPr>
          <a:xfrm flipH="1" flipV="1">
            <a:off x="4397925" y="1239362"/>
            <a:ext cx="2650374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302625" y="603041"/>
            <a:ext cx="4566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Feature</a:t>
            </a:r>
          </a:p>
        </p:txBody>
      </p:sp>
      <p:pic>
        <p:nvPicPr>
          <p:cNvPr id="15" name="그림 개체 틀 4">
            <a:extLst>
              <a:ext uri="{FF2B5EF4-FFF2-40B4-BE49-F238E27FC236}">
                <a16:creationId xmlns:a16="http://schemas.microsoft.com/office/drawing/2014/main" id="{8335FD93-3642-4E38-9BE3-F9AC7A6B04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40" r="2840"/>
          <a:stretch>
            <a:fillRect/>
          </a:stretch>
        </p:blipFill>
        <p:spPr>
          <a:xfrm>
            <a:off x="3737291" y="2178861"/>
            <a:ext cx="1321268" cy="1323007"/>
          </a:xfrm>
          <a:prstGeom prst="rect">
            <a:avLst/>
          </a:prstGeom>
        </p:spPr>
      </p:pic>
      <p:pic>
        <p:nvPicPr>
          <p:cNvPr id="19" name="그림 18" descr="그리기이(가) 표시된 사진&#10;&#10;자동 생성된 설명">
            <a:extLst>
              <a:ext uri="{FF2B5EF4-FFF2-40B4-BE49-F238E27FC236}">
                <a16:creationId xmlns:a16="http://schemas.microsoft.com/office/drawing/2014/main" id="{3E889F09-667E-45D4-8338-E239BED5B5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166" y="4800599"/>
            <a:ext cx="1393728" cy="1509331"/>
          </a:xfrm>
          <a:prstGeom prst="rect">
            <a:avLst/>
          </a:prstGeom>
        </p:spPr>
      </p:pic>
      <p:pic>
        <p:nvPicPr>
          <p:cNvPr id="23" name="그림 22" descr="그리기이(가) 표시된 사진&#10;&#10;자동 생성된 설명">
            <a:extLst>
              <a:ext uri="{FF2B5EF4-FFF2-40B4-BE49-F238E27FC236}">
                <a16:creationId xmlns:a16="http://schemas.microsoft.com/office/drawing/2014/main" id="{406ADC90-8334-4EFB-B5C8-F73DF8F7AB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1061" y="4768542"/>
            <a:ext cx="1393728" cy="1454354"/>
          </a:xfrm>
          <a:prstGeom prst="rect">
            <a:avLst/>
          </a:prstGeom>
        </p:spPr>
      </p:pic>
      <p:pic>
        <p:nvPicPr>
          <p:cNvPr id="25" name="그림 개체 틀 4">
            <a:extLst>
              <a:ext uri="{FF2B5EF4-FFF2-40B4-BE49-F238E27FC236}">
                <a16:creationId xmlns:a16="http://schemas.microsoft.com/office/drawing/2014/main" id="{FBCC60C4-A82D-4506-9D4D-9F0353B13A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840" r="2840"/>
          <a:stretch>
            <a:fillRect/>
          </a:stretch>
        </p:blipFill>
        <p:spPr>
          <a:xfrm>
            <a:off x="6722469" y="377588"/>
            <a:ext cx="1321268" cy="1323007"/>
          </a:xfrm>
          <a:prstGeom prst="rect">
            <a:avLst/>
          </a:prstGeom>
        </p:spPr>
      </p:pic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02C1400-580F-42EC-9E8A-4872BC48CAA8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7383103" y="1700595"/>
            <a:ext cx="0" cy="287455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개체 틀 4">
            <a:extLst>
              <a:ext uri="{FF2B5EF4-FFF2-40B4-BE49-F238E27FC236}">
                <a16:creationId xmlns:a16="http://schemas.microsoft.com/office/drawing/2014/main" id="{AFFC5BAE-2C00-41CC-9F58-B84A74A3C4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40" r="2840"/>
          <a:stretch>
            <a:fillRect/>
          </a:stretch>
        </p:blipFill>
        <p:spPr>
          <a:xfrm>
            <a:off x="6722469" y="3384430"/>
            <a:ext cx="1321268" cy="1323007"/>
          </a:xfrm>
          <a:prstGeom prst="rect">
            <a:avLst/>
          </a:prstGeom>
        </p:spPr>
      </p:pic>
      <p:sp>
        <p:nvSpPr>
          <p:cNvPr id="51" name="Rectangle 5">
            <a:extLst>
              <a:ext uri="{FF2B5EF4-FFF2-40B4-BE49-F238E27FC236}">
                <a16:creationId xmlns:a16="http://schemas.microsoft.com/office/drawing/2014/main" id="{66A55AD4-7BE2-48D4-96D6-43A7BE811CF6}"/>
              </a:ext>
            </a:extLst>
          </p:cNvPr>
          <p:cNvSpPr/>
          <p:nvPr/>
        </p:nvSpPr>
        <p:spPr>
          <a:xfrm>
            <a:off x="461245" y="1500995"/>
            <a:ext cx="27183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Main Function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2" name="Rectangle 5">
            <a:extLst>
              <a:ext uri="{FF2B5EF4-FFF2-40B4-BE49-F238E27FC236}">
                <a16:creationId xmlns:a16="http://schemas.microsoft.com/office/drawing/2014/main" id="{120873C1-C0CC-4491-A6A3-3DB5E50D49D4}"/>
              </a:ext>
            </a:extLst>
          </p:cNvPr>
          <p:cNvSpPr/>
          <p:nvPr/>
        </p:nvSpPr>
        <p:spPr>
          <a:xfrm>
            <a:off x="3524128" y="6273225"/>
            <a:ext cx="17475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UP Door</a:t>
            </a:r>
          </a:p>
        </p:txBody>
      </p:sp>
      <p:sp>
        <p:nvSpPr>
          <p:cNvPr id="53" name="Rectangle 5">
            <a:extLst>
              <a:ext uri="{FF2B5EF4-FFF2-40B4-BE49-F238E27FC236}">
                <a16:creationId xmlns:a16="http://schemas.microsoft.com/office/drawing/2014/main" id="{F05343FB-95EA-4BB0-A21F-CC647865174B}"/>
              </a:ext>
            </a:extLst>
          </p:cNvPr>
          <p:cNvSpPr/>
          <p:nvPr/>
        </p:nvSpPr>
        <p:spPr>
          <a:xfrm>
            <a:off x="6222956" y="6309930"/>
            <a:ext cx="24101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DOWN Door</a:t>
            </a:r>
          </a:p>
        </p:txBody>
      </p:sp>
    </p:spTree>
    <p:extLst>
      <p:ext uri="{BB962C8B-B14F-4D97-AF65-F5344CB8AC3E}">
        <p14:creationId xmlns:p14="http://schemas.microsoft.com/office/powerpoint/2010/main" val="424806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3.7037E-7 L 2.91667E-6 0.218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11111E-6 L -0.23997 -0.0020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005" y="-11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4.81481E-6 L 1.04167E-6 -0.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5" y="603041"/>
            <a:ext cx="4566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Feature</a:t>
            </a:r>
          </a:p>
        </p:txBody>
      </p:sp>
      <p:sp>
        <p:nvSpPr>
          <p:cNvPr id="6" name="Rectangle 5"/>
          <p:cNvSpPr/>
          <p:nvPr/>
        </p:nvSpPr>
        <p:spPr>
          <a:xfrm>
            <a:off x="461245" y="1500995"/>
            <a:ext cx="27183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Main Function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91332" y="2574924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" name="Rectangle 2009">
            <a:extLst>
              <a:ext uri="{FF2B5EF4-FFF2-40B4-BE49-F238E27FC236}">
                <a16:creationId xmlns:a16="http://schemas.microsoft.com/office/drawing/2014/main" id="{70C84734-09AD-462B-A25B-DC0DA85BCDFF}"/>
              </a:ext>
            </a:extLst>
          </p:cNvPr>
          <p:cNvSpPr/>
          <p:nvPr/>
        </p:nvSpPr>
        <p:spPr>
          <a:xfrm>
            <a:off x="833750" y="2574924"/>
            <a:ext cx="5719093" cy="3147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Do.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If you press the button on the floor where you want to go the button, on each floor outside not inside the elevator, the time of arrival will be shown.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en-US" altLang="ko-KR" sz="20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Then.</a:t>
            </a:r>
          </a:p>
          <a:p>
            <a:pPr>
              <a:lnSpc>
                <a:spcPct val="170000"/>
              </a:lnSpc>
            </a:pPr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Let people know the approximate arrival time.</a:t>
            </a:r>
          </a:p>
        </p:txBody>
      </p:sp>
      <p:pic>
        <p:nvPicPr>
          <p:cNvPr id="32" name="그림 31" descr="그리기이(가) 표시된 사진&#10;&#10;자동 생성된 설명">
            <a:extLst>
              <a:ext uri="{FF2B5EF4-FFF2-40B4-BE49-F238E27FC236}">
                <a16:creationId xmlns:a16="http://schemas.microsoft.com/office/drawing/2014/main" id="{B201B2D0-EC3F-4B10-AD96-68F3F915BC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1875" y="4433480"/>
            <a:ext cx="939202" cy="1017104"/>
          </a:xfrm>
          <a:prstGeom prst="rect">
            <a:avLst/>
          </a:prstGeom>
        </p:spPr>
      </p:pic>
      <p:pic>
        <p:nvPicPr>
          <p:cNvPr id="33" name="그림 32" descr="그리기이(가) 표시된 사진&#10;&#10;자동 생성된 설명">
            <a:extLst>
              <a:ext uri="{FF2B5EF4-FFF2-40B4-BE49-F238E27FC236}">
                <a16:creationId xmlns:a16="http://schemas.microsoft.com/office/drawing/2014/main" id="{831C32F7-27D6-432C-AA1A-BBC23CEB857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9685" y="4470528"/>
            <a:ext cx="939202" cy="980056"/>
          </a:xfrm>
          <a:prstGeom prst="rect">
            <a:avLst/>
          </a:prstGeom>
        </p:spPr>
      </p:pic>
      <p:sp>
        <p:nvSpPr>
          <p:cNvPr id="34" name="Rectangle 5">
            <a:extLst>
              <a:ext uri="{FF2B5EF4-FFF2-40B4-BE49-F238E27FC236}">
                <a16:creationId xmlns:a16="http://schemas.microsoft.com/office/drawing/2014/main" id="{32C9FDC2-49BD-4C2B-87EB-D5F80FD772B9}"/>
              </a:ext>
            </a:extLst>
          </p:cNvPr>
          <p:cNvSpPr/>
          <p:nvPr/>
        </p:nvSpPr>
        <p:spPr>
          <a:xfrm>
            <a:off x="6747650" y="5634068"/>
            <a:ext cx="23432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UP Door</a:t>
            </a:r>
          </a:p>
        </p:txBody>
      </p:sp>
      <p:sp>
        <p:nvSpPr>
          <p:cNvPr id="35" name="Rectangle 5">
            <a:extLst>
              <a:ext uri="{FF2B5EF4-FFF2-40B4-BE49-F238E27FC236}">
                <a16:creationId xmlns:a16="http://schemas.microsoft.com/office/drawing/2014/main" id="{14EB7365-B490-404B-BF4F-9DA37AA00138}"/>
              </a:ext>
            </a:extLst>
          </p:cNvPr>
          <p:cNvSpPr/>
          <p:nvPr/>
        </p:nvSpPr>
        <p:spPr>
          <a:xfrm>
            <a:off x="9785604" y="5634068"/>
            <a:ext cx="21717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DOWN Door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4A01FE45-DC9A-4FCD-8360-FBC37371D3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9714" y="2089698"/>
            <a:ext cx="1343522" cy="189382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270EE278-CC5B-4623-9C83-BA2085357D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7525" y="2089698"/>
            <a:ext cx="1343522" cy="189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882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5" y="603041"/>
            <a:ext cx="4566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Feature</a:t>
            </a:r>
          </a:p>
        </p:txBody>
      </p:sp>
      <p:sp>
        <p:nvSpPr>
          <p:cNvPr id="6" name="Rectangle 5"/>
          <p:cNvSpPr/>
          <p:nvPr/>
        </p:nvSpPr>
        <p:spPr>
          <a:xfrm>
            <a:off x="461245" y="1500995"/>
            <a:ext cx="27183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Main Function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A637CD1-0FE2-4E35-A932-3A5A52A00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049" y="1844075"/>
            <a:ext cx="3606509" cy="3606509"/>
          </a:xfrm>
          <a:prstGeom prst="rect">
            <a:avLst/>
          </a:prstGeom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BE278BE-E93B-4BBE-87CD-CF598D34191A}"/>
              </a:ext>
            </a:extLst>
          </p:cNvPr>
          <p:cNvSpPr/>
          <p:nvPr/>
        </p:nvSpPr>
        <p:spPr>
          <a:xfrm>
            <a:off x="4735896" y="2506159"/>
            <a:ext cx="956448" cy="543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0C6F1CC-F5A9-4A48-BBA9-6BB382CDF36C}"/>
              </a:ext>
            </a:extLst>
          </p:cNvPr>
          <p:cNvSpPr/>
          <p:nvPr/>
        </p:nvSpPr>
        <p:spPr>
          <a:xfrm>
            <a:off x="5855915" y="2506159"/>
            <a:ext cx="956448" cy="543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D4E450E5-3AA3-470A-833B-8F44801A1E6A}"/>
              </a:ext>
            </a:extLst>
          </p:cNvPr>
          <p:cNvSpPr/>
          <p:nvPr/>
        </p:nvSpPr>
        <p:spPr>
          <a:xfrm>
            <a:off x="4735896" y="3117426"/>
            <a:ext cx="956448" cy="543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16680CB5-D347-4330-A380-C076F2BBA329}"/>
              </a:ext>
            </a:extLst>
          </p:cNvPr>
          <p:cNvSpPr/>
          <p:nvPr/>
        </p:nvSpPr>
        <p:spPr>
          <a:xfrm>
            <a:off x="5855915" y="3117426"/>
            <a:ext cx="956448" cy="543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189E6D1-2625-4E15-9193-A5817C3A60DA}"/>
              </a:ext>
            </a:extLst>
          </p:cNvPr>
          <p:cNvSpPr/>
          <p:nvPr/>
        </p:nvSpPr>
        <p:spPr>
          <a:xfrm>
            <a:off x="4735896" y="3728693"/>
            <a:ext cx="956448" cy="543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</a:t>
            </a:r>
            <a:r>
              <a:rPr lang="ko-KR" altLang="en-US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3E2BDB3B-3F40-4491-B698-C6D96D44EFCB}"/>
              </a:ext>
            </a:extLst>
          </p:cNvPr>
          <p:cNvSpPr/>
          <p:nvPr/>
        </p:nvSpPr>
        <p:spPr>
          <a:xfrm>
            <a:off x="5855915" y="3728693"/>
            <a:ext cx="956448" cy="543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6</a:t>
            </a:r>
            <a:r>
              <a:rPr lang="ko-KR" altLang="en-US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</a:t>
            </a:r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D90EA8D7-0B44-44DA-BF55-5D0AE00458FA}"/>
              </a:ext>
            </a:extLst>
          </p:cNvPr>
          <p:cNvSpPr/>
          <p:nvPr/>
        </p:nvSpPr>
        <p:spPr>
          <a:xfrm>
            <a:off x="4735896" y="4357164"/>
            <a:ext cx="956448" cy="543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7</a:t>
            </a:r>
            <a:r>
              <a:rPr lang="ko-KR" altLang="en-US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869722C8-FAF5-4CAE-91DC-3FFE9DD38D8C}"/>
              </a:ext>
            </a:extLst>
          </p:cNvPr>
          <p:cNvSpPr/>
          <p:nvPr/>
        </p:nvSpPr>
        <p:spPr>
          <a:xfrm>
            <a:off x="5855915" y="4357164"/>
            <a:ext cx="956448" cy="5433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8</a:t>
            </a:r>
            <a:r>
              <a:rPr lang="ko-KR" altLang="en-US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</a:t>
            </a:r>
          </a:p>
        </p:txBody>
      </p:sp>
      <p:pic>
        <p:nvPicPr>
          <p:cNvPr id="26" name="그림 25" descr="개체이(가) 표시된 사진&#10;&#10;자동 생성된 설명">
            <a:extLst>
              <a:ext uri="{FF2B5EF4-FFF2-40B4-BE49-F238E27FC236}">
                <a16:creationId xmlns:a16="http://schemas.microsoft.com/office/drawing/2014/main" id="{62DFD88C-8514-41F6-8D7D-AE8C8F32CE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919" y="4357104"/>
            <a:ext cx="1772708" cy="1772708"/>
          </a:xfrm>
          <a:prstGeom prst="rect">
            <a:avLst/>
          </a:prstGeom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0482F082-A39E-47EC-9CF9-1CE0D1A211A4}"/>
              </a:ext>
            </a:extLst>
          </p:cNvPr>
          <p:cNvSpPr/>
          <p:nvPr/>
        </p:nvSpPr>
        <p:spPr>
          <a:xfrm>
            <a:off x="4735896" y="3117426"/>
            <a:ext cx="2092250" cy="115457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7</a:t>
            </a:r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층까지 </a:t>
            </a:r>
            <a:r>
              <a:rPr lang="en-US" altLang="ko-KR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20</a:t>
            </a:r>
            <a:r>
              <a:rPr lang="ko-KR" altLang="en-US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초 소요 예정 입니다</a:t>
            </a:r>
            <a:r>
              <a:rPr lang="en-US" altLang="ko-KR" sz="2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!</a:t>
            </a:r>
            <a:endParaRPr lang="ko-KR" altLang="en-US" sz="20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28" name="그림 27" descr="그리기이(가) 표시된 사진&#10;&#10;자동 생성된 설명">
            <a:extLst>
              <a:ext uri="{FF2B5EF4-FFF2-40B4-BE49-F238E27FC236}">
                <a16:creationId xmlns:a16="http://schemas.microsoft.com/office/drawing/2014/main" id="{55AECA64-EE55-42B9-A461-B1CF111E4B8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001" y="4433480"/>
            <a:ext cx="939202" cy="1017104"/>
          </a:xfrm>
          <a:prstGeom prst="rect">
            <a:avLst/>
          </a:prstGeom>
        </p:spPr>
      </p:pic>
      <p:pic>
        <p:nvPicPr>
          <p:cNvPr id="29" name="그림 28" descr="그리기이(가) 표시된 사진&#10;&#10;자동 생성된 설명">
            <a:extLst>
              <a:ext uri="{FF2B5EF4-FFF2-40B4-BE49-F238E27FC236}">
                <a16:creationId xmlns:a16="http://schemas.microsoft.com/office/drawing/2014/main" id="{D30F0F26-3663-49A5-8500-59C3EC5F3C3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761" y="4489577"/>
            <a:ext cx="939202" cy="980056"/>
          </a:xfrm>
          <a:prstGeom prst="rect">
            <a:avLst/>
          </a:prstGeom>
        </p:spPr>
      </p:pic>
      <p:sp>
        <p:nvSpPr>
          <p:cNvPr id="30" name="Rectangle 5">
            <a:extLst>
              <a:ext uri="{FF2B5EF4-FFF2-40B4-BE49-F238E27FC236}">
                <a16:creationId xmlns:a16="http://schemas.microsoft.com/office/drawing/2014/main" id="{94123C81-4D42-4CBB-AD24-83CFA524209A}"/>
              </a:ext>
            </a:extLst>
          </p:cNvPr>
          <p:cNvSpPr/>
          <p:nvPr/>
        </p:nvSpPr>
        <p:spPr>
          <a:xfrm>
            <a:off x="639726" y="5590724"/>
            <a:ext cx="23432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UP Door</a:t>
            </a:r>
          </a:p>
        </p:txBody>
      </p:sp>
      <p:sp>
        <p:nvSpPr>
          <p:cNvPr id="31" name="Rectangle 5">
            <a:extLst>
              <a:ext uri="{FF2B5EF4-FFF2-40B4-BE49-F238E27FC236}">
                <a16:creationId xmlns:a16="http://schemas.microsoft.com/office/drawing/2014/main" id="{EFCE9F34-D1C3-44ED-921B-586F2D4FFAB3}"/>
              </a:ext>
            </a:extLst>
          </p:cNvPr>
          <p:cNvSpPr/>
          <p:nvPr/>
        </p:nvSpPr>
        <p:spPr>
          <a:xfrm>
            <a:off x="9285730" y="5634068"/>
            <a:ext cx="21717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DOWN Door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56598AE-3DDC-4071-88D3-5036092F4F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8638" y="2429792"/>
            <a:ext cx="1343522" cy="1893820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708F4AD7-E489-4F97-8511-FC1FEBBFF0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99840" y="2429792"/>
            <a:ext cx="1343522" cy="1893820"/>
          </a:xfrm>
          <a:prstGeom prst="rect">
            <a:avLst/>
          </a:prstGeom>
        </p:spPr>
      </p:pic>
      <p:sp>
        <p:nvSpPr>
          <p:cNvPr id="34" name="Rectangle 5">
            <a:extLst>
              <a:ext uri="{FF2B5EF4-FFF2-40B4-BE49-F238E27FC236}">
                <a16:creationId xmlns:a16="http://schemas.microsoft.com/office/drawing/2014/main" id="{82913B5F-219B-458A-A5FC-E5EE7EF83DAE}"/>
              </a:ext>
            </a:extLst>
          </p:cNvPr>
          <p:cNvSpPr/>
          <p:nvPr/>
        </p:nvSpPr>
        <p:spPr>
          <a:xfrm>
            <a:off x="4684279" y="6112668"/>
            <a:ext cx="23432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# 1</a:t>
            </a:r>
            <a:r>
              <a:rPr lang="ko-KR" altLang="en-US" sz="28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층</a:t>
            </a:r>
            <a:endParaRPr lang="en-US" sz="28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D6A23D-97E1-41A5-B790-F4A2E0BBD4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345" y="2251735"/>
            <a:ext cx="1764951" cy="218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270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3.33333E-6 L -0.25 -3.33333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5" y="603041"/>
            <a:ext cx="84215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Progress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B7615C2-3E9D-41D2-A77A-83CE30B30575}"/>
              </a:ext>
            </a:extLst>
          </p:cNvPr>
          <p:cNvSpPr/>
          <p:nvPr/>
        </p:nvSpPr>
        <p:spPr>
          <a:xfrm>
            <a:off x="691332" y="2574924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" name="Rectangle 2009">
            <a:extLst>
              <a:ext uri="{FF2B5EF4-FFF2-40B4-BE49-F238E27FC236}">
                <a16:creationId xmlns:a16="http://schemas.microsoft.com/office/drawing/2014/main" id="{051BA93A-595D-4DFD-ACB1-F6869EA658CA}"/>
              </a:ext>
            </a:extLst>
          </p:cNvPr>
          <p:cNvSpPr/>
          <p:nvPr/>
        </p:nvSpPr>
        <p:spPr>
          <a:xfrm>
            <a:off x="949864" y="2354262"/>
            <a:ext cx="5719093" cy="387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Completion.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Main Algorithm &amp; Time measurement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en-US" altLang="ko-KR" sz="28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Additional requirements</a:t>
            </a:r>
          </a:p>
          <a:p>
            <a:pPr marL="285750" indent="-285750">
              <a:buFontTx/>
              <a:buChar char="-"/>
            </a:pPr>
            <a:r>
              <a:rPr lang="en-US" altLang="ko-KR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Capacity overflow </a:t>
            </a:r>
          </a:p>
          <a:p>
            <a:pPr marL="285750" indent="-285750">
              <a:buFontTx/>
              <a:buChar char="-"/>
            </a:pPr>
            <a:r>
              <a:rPr lang="en-US" altLang="ko-KR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Priority Scheduling</a:t>
            </a:r>
          </a:p>
          <a:p>
            <a:pPr marL="285750" indent="-285750">
              <a:buFontTx/>
              <a:buChar char="-"/>
            </a:pPr>
            <a:r>
              <a:rPr lang="en-US" altLang="ko-KR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Connect Algorithm and UI</a:t>
            </a:r>
          </a:p>
          <a:p>
            <a:pPr marL="285750" indent="-285750">
              <a:buFontTx/>
              <a:buChar char="-"/>
            </a:pPr>
            <a:r>
              <a:rPr lang="en-US" altLang="ko-KR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Debugging</a:t>
            </a: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0CD7833E-921C-4240-A874-3BBA3A7A134C}"/>
              </a:ext>
            </a:extLst>
          </p:cNvPr>
          <p:cNvSpPr/>
          <p:nvPr/>
        </p:nvSpPr>
        <p:spPr>
          <a:xfrm>
            <a:off x="461245" y="1500995"/>
            <a:ext cx="19271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Algorithm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3379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2625" y="603041"/>
            <a:ext cx="842158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000" b="1" dirty="0">
                <a:solidFill>
                  <a:schemeClr val="accent4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Progress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B7615C2-3E9D-41D2-A77A-83CE30B30575}"/>
              </a:ext>
            </a:extLst>
          </p:cNvPr>
          <p:cNvSpPr/>
          <p:nvPr/>
        </p:nvSpPr>
        <p:spPr>
          <a:xfrm>
            <a:off x="691332" y="2574924"/>
            <a:ext cx="72000" cy="36065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" name="Rectangle 2009">
            <a:extLst>
              <a:ext uri="{FF2B5EF4-FFF2-40B4-BE49-F238E27FC236}">
                <a16:creationId xmlns:a16="http://schemas.microsoft.com/office/drawing/2014/main" id="{051BA93A-595D-4DFD-ACB1-F6869EA658CA}"/>
              </a:ext>
            </a:extLst>
          </p:cNvPr>
          <p:cNvSpPr/>
          <p:nvPr/>
        </p:nvSpPr>
        <p:spPr>
          <a:xfrm>
            <a:off x="949864" y="2558902"/>
            <a:ext cx="7774349" cy="362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Completion.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Implementing a frame to play elevator animation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Implementing elevator buttons</a:t>
            </a:r>
            <a:endParaRPr lang="en-US" altLang="ko-KR" sz="16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/>
              <a:cs typeface="Lato Light" panose="020F0502020204030203" pitchFamily="34" charset="0"/>
            </a:endParaRPr>
          </a:p>
          <a:p>
            <a:pPr>
              <a:lnSpc>
                <a:spcPct val="170000"/>
              </a:lnSpc>
            </a:pPr>
            <a:r>
              <a:rPr lang="en-US" altLang="ko-KR" sz="2800" b="1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/>
                <a:cs typeface="Lato Light" panose="020F0502020204030203" pitchFamily="34" charset="0"/>
              </a:rPr>
              <a:t>Additional requirements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Implementing elevator animation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24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Connect to Button Event Network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962B2E-E054-43CC-BD31-37E344822C9B}"/>
              </a:ext>
            </a:extLst>
          </p:cNvPr>
          <p:cNvSpPr/>
          <p:nvPr/>
        </p:nvSpPr>
        <p:spPr>
          <a:xfrm>
            <a:off x="461245" y="1500995"/>
            <a:ext cx="5806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UI</a:t>
            </a:r>
            <a:endParaRPr lang="en-US" sz="3200" dirty="0">
              <a:solidFill>
                <a:schemeClr val="accent2">
                  <a:lumMod val="50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4127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tro brow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3483F"/>
      </a:accent1>
      <a:accent2>
        <a:srgbClr val="A4906C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1797</TotalTime>
  <Words>346</Words>
  <Application>Microsoft Office PowerPoint</Application>
  <PresentationFormat>와이드스크린</PresentationFormat>
  <Paragraphs>133</Paragraphs>
  <Slides>15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Arial</vt:lpstr>
      <vt:lpstr>Calibri</vt:lpstr>
      <vt:lpstr>배달의민족 한나체 Pro</vt:lpstr>
      <vt:lpstr>맑은 고딕</vt:lpstr>
      <vt:lpstr>1훈왼손잡이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delight</dc:creator>
  <cp:lastModifiedBy>근혁 유</cp:lastModifiedBy>
  <cp:revision>356</cp:revision>
  <dcterms:created xsi:type="dcterms:W3CDTF">2018-08-21T13:08:41Z</dcterms:created>
  <dcterms:modified xsi:type="dcterms:W3CDTF">2019-11-18T10:18:01Z</dcterms:modified>
</cp:coreProperties>
</file>

<file path=docProps/thumbnail.jpeg>
</file>